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7"/>
  </p:notesMasterIdLst>
  <p:sldIdLst>
    <p:sldId id="2147483437" r:id="rId2"/>
    <p:sldId id="2147483422" r:id="rId3"/>
    <p:sldId id="2147483423" r:id="rId4"/>
    <p:sldId id="2147483424" r:id="rId5"/>
    <p:sldId id="2147483426" r:id="rId6"/>
    <p:sldId id="2147483427" r:id="rId7"/>
    <p:sldId id="2147483428" r:id="rId8"/>
    <p:sldId id="2147483429" r:id="rId9"/>
    <p:sldId id="2147483430" r:id="rId10"/>
    <p:sldId id="2147483431" r:id="rId11"/>
    <p:sldId id="2147483432" r:id="rId12"/>
    <p:sldId id="2147483433" r:id="rId13"/>
    <p:sldId id="2147483435" r:id="rId14"/>
    <p:sldId id="2147483434" r:id="rId15"/>
    <p:sldId id="2147483425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1" userDrawn="1">
          <p15:clr>
            <a:srgbClr val="A4A3A4"/>
          </p15:clr>
        </p15:guide>
        <p15:guide id="2" pos="7469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094" userDrawn="1">
          <p15:clr>
            <a:srgbClr val="A4A3A4"/>
          </p15:clr>
        </p15:guide>
        <p15:guide id="6" orient="horz" pos="1298" userDrawn="1">
          <p15:clr>
            <a:srgbClr val="A4A3A4"/>
          </p15:clr>
        </p15:guide>
        <p15:guide id="7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2D91"/>
    <a:srgbClr val="D2C7DF"/>
    <a:srgbClr val="A38BBD"/>
    <a:srgbClr val="1B3181"/>
    <a:srgbClr val="4C6EAD"/>
    <a:srgbClr val="A3B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35CF4-26C3-4813-A23B-E7DE70B55A58}" v="32" dt="2023-12-14T14:42:12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8"/>
      </p:cViewPr>
      <p:guideLst>
        <p:guide pos="211"/>
        <p:guide pos="7469"/>
        <p:guide orient="horz" pos="210"/>
        <p:guide orient="horz" pos="777"/>
        <p:guide orient="horz" pos="1094"/>
        <p:guide orient="horz" pos="129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CZYGLOWSKA Anna" userId="6e55f35d-f57c-4d82-a587-345567313942" providerId="ADAL" clId="{0B635CF4-26C3-4813-A23B-E7DE70B55A58}"/>
    <pc:docChg chg="custSel addSld delSld modSld delMainMaster">
      <pc:chgData name="SZCZYGLOWSKA Anna" userId="6e55f35d-f57c-4d82-a587-345567313942" providerId="ADAL" clId="{0B635CF4-26C3-4813-A23B-E7DE70B55A58}" dt="2023-12-14T14:42:18.682" v="954" actId="47"/>
      <pc:docMkLst>
        <pc:docMk/>
      </pc:docMkLst>
      <pc:sldChg chg="new del">
        <pc:chgData name="SZCZYGLOWSKA Anna" userId="6e55f35d-f57c-4d82-a587-345567313942" providerId="ADAL" clId="{0B635CF4-26C3-4813-A23B-E7DE70B55A58}" dt="2023-12-14T14:11:12.733" v="1" actId="47"/>
        <pc:sldMkLst>
          <pc:docMk/>
          <pc:sldMk cId="940352716" sldId="256"/>
        </pc:sldMkLst>
      </pc:sldChg>
      <pc:sldChg chg="modSp mod">
        <pc:chgData name="SZCZYGLOWSKA Anna" userId="6e55f35d-f57c-4d82-a587-345567313942" providerId="ADAL" clId="{0B635CF4-26C3-4813-A23B-E7DE70B55A58}" dt="2023-12-14T14:32:45.770" v="667" actId="1035"/>
        <pc:sldMkLst>
          <pc:docMk/>
          <pc:sldMk cId="813925433" sldId="2147483406"/>
        </pc:sldMkLst>
        <pc:spChg chg="mod">
          <ac:chgData name="SZCZYGLOWSKA Anna" userId="6e55f35d-f57c-4d82-a587-345567313942" providerId="ADAL" clId="{0B635CF4-26C3-4813-A23B-E7DE70B55A58}" dt="2023-12-14T14:32:45.770" v="667" actId="1035"/>
          <ac:spMkLst>
            <pc:docMk/>
            <pc:sldMk cId="813925433" sldId="2147483406"/>
            <ac:spMk id="4" creationId="{AD2C1D6B-C7F3-CFFA-A7B2-C98DF2662BCE}"/>
          </ac:spMkLst>
        </pc:spChg>
        <pc:spChg chg="mod">
          <ac:chgData name="SZCZYGLOWSKA Anna" userId="6e55f35d-f57c-4d82-a587-345567313942" providerId="ADAL" clId="{0B635CF4-26C3-4813-A23B-E7DE70B55A58}" dt="2023-12-14T14:32:45.770" v="667" actId="1035"/>
          <ac:spMkLst>
            <pc:docMk/>
            <pc:sldMk cId="813925433" sldId="2147483406"/>
            <ac:spMk id="5" creationId="{4D846BF1-3816-F24E-9A26-F114793A2CE7}"/>
          </ac:spMkLst>
        </pc:spChg>
        <pc:picChg chg="mod">
          <ac:chgData name="SZCZYGLOWSKA Anna" userId="6e55f35d-f57c-4d82-a587-345567313942" providerId="ADAL" clId="{0B635CF4-26C3-4813-A23B-E7DE70B55A58}" dt="2023-12-14T14:32:45.770" v="667" actId="1035"/>
          <ac:picMkLst>
            <pc:docMk/>
            <pc:sldMk cId="813925433" sldId="2147483406"/>
            <ac:picMk id="2" creationId="{ED7069EA-59EF-5C17-4F73-40C1609319DE}"/>
          </ac:picMkLst>
        </pc:picChg>
        <pc:cxnChg chg="mod">
          <ac:chgData name="SZCZYGLOWSKA Anna" userId="6e55f35d-f57c-4d82-a587-345567313942" providerId="ADAL" clId="{0B635CF4-26C3-4813-A23B-E7DE70B55A58}" dt="2023-12-14T14:32:45.770" v="667" actId="1035"/>
          <ac:cxnSpMkLst>
            <pc:docMk/>
            <pc:sldMk cId="813925433" sldId="2147483406"/>
            <ac:cxnSpMk id="3" creationId="{1073DB00-F54A-F61E-37C6-1E949ADB1509}"/>
          </ac:cxnSpMkLst>
        </pc:cxnChg>
      </pc:sldChg>
      <pc:sldChg chg="delSp modSp mod">
        <pc:chgData name="SZCZYGLOWSKA Anna" userId="6e55f35d-f57c-4d82-a587-345567313942" providerId="ADAL" clId="{0B635CF4-26C3-4813-A23B-E7DE70B55A58}" dt="2023-12-14T14:37:01.823" v="729" actId="1076"/>
        <pc:sldMkLst>
          <pc:docMk/>
          <pc:sldMk cId="683813403" sldId="2147483408"/>
        </pc:sldMkLst>
        <pc:spChg chg="del">
          <ac:chgData name="SZCZYGLOWSKA Anna" userId="6e55f35d-f57c-4d82-a587-345567313942" providerId="ADAL" clId="{0B635CF4-26C3-4813-A23B-E7DE70B55A58}" dt="2023-12-14T14:32:57.265" v="668" actId="478"/>
          <ac:spMkLst>
            <pc:docMk/>
            <pc:sldMk cId="683813403" sldId="2147483408"/>
            <ac:spMk id="2" creationId="{C30A82CC-82FA-1574-7B33-802AB04B935E}"/>
          </ac:spMkLst>
        </pc:spChg>
        <pc:spChg chg="mod">
          <ac:chgData name="SZCZYGLOWSKA Anna" userId="6e55f35d-f57c-4d82-a587-345567313942" providerId="ADAL" clId="{0B635CF4-26C3-4813-A23B-E7DE70B55A58}" dt="2023-12-14T14:37:01.823" v="729" actId="1076"/>
          <ac:spMkLst>
            <pc:docMk/>
            <pc:sldMk cId="683813403" sldId="2147483408"/>
            <ac:spMk id="3" creationId="{90184D18-1997-1DA9-0081-838F3320C43B}"/>
          </ac:spMkLst>
        </pc:spChg>
      </pc:sldChg>
      <pc:sldChg chg="addSp modSp mod">
        <pc:chgData name="SZCZYGLOWSKA Anna" userId="6e55f35d-f57c-4d82-a587-345567313942" providerId="ADAL" clId="{0B635CF4-26C3-4813-A23B-E7DE70B55A58}" dt="2023-12-14T14:16:38.640" v="302" actId="208"/>
        <pc:sldMkLst>
          <pc:docMk/>
          <pc:sldMk cId="653472233" sldId="2147483409"/>
        </pc:sldMkLst>
        <pc:spChg chg="add mod">
          <ac:chgData name="SZCZYGLOWSKA Anna" userId="6e55f35d-f57c-4d82-a587-345567313942" providerId="ADAL" clId="{0B635CF4-26C3-4813-A23B-E7DE70B55A58}" dt="2023-12-14T14:16:38.640" v="302" actId="208"/>
          <ac:spMkLst>
            <pc:docMk/>
            <pc:sldMk cId="653472233" sldId="2147483409"/>
            <ac:spMk id="3" creationId="{90FCBB40-91FC-108B-5E0B-F3B6F0A6309E}"/>
          </ac:spMkLst>
        </pc:spChg>
        <pc:spChg chg="mod">
          <ac:chgData name="SZCZYGLOWSKA Anna" userId="6e55f35d-f57c-4d82-a587-345567313942" providerId="ADAL" clId="{0B635CF4-26C3-4813-A23B-E7DE70B55A58}" dt="2023-12-14T14:16:13.059" v="298" actId="207"/>
          <ac:spMkLst>
            <pc:docMk/>
            <pc:sldMk cId="653472233" sldId="2147483409"/>
            <ac:spMk id="4" creationId="{67717E90-CEF0-B933-3FBD-928F8F44D0D9}"/>
          </ac:spMkLst>
        </pc:spChg>
        <pc:picChg chg="mod">
          <ac:chgData name="SZCZYGLOWSKA Anna" userId="6e55f35d-f57c-4d82-a587-345567313942" providerId="ADAL" clId="{0B635CF4-26C3-4813-A23B-E7DE70B55A58}" dt="2023-12-14T14:11:29.162" v="2" actId="1076"/>
          <ac:picMkLst>
            <pc:docMk/>
            <pc:sldMk cId="653472233" sldId="2147483409"/>
            <ac:picMk id="2" creationId="{ACFEBDF0-B842-1350-E843-BE6884FEA4E6}"/>
          </ac:picMkLst>
        </pc:picChg>
      </pc:sldChg>
      <pc:sldChg chg="addSp delSp modSp mod">
        <pc:chgData name="SZCZYGLOWSKA Anna" userId="6e55f35d-f57c-4d82-a587-345567313942" providerId="ADAL" clId="{0B635CF4-26C3-4813-A23B-E7DE70B55A58}" dt="2023-12-14T14:14:57.061" v="294" actId="20577"/>
        <pc:sldMkLst>
          <pc:docMk/>
          <pc:sldMk cId="3888858939" sldId="2147483410"/>
        </pc:sldMkLst>
        <pc:spChg chg="del">
          <ac:chgData name="SZCZYGLOWSKA Anna" userId="6e55f35d-f57c-4d82-a587-345567313942" providerId="ADAL" clId="{0B635CF4-26C3-4813-A23B-E7DE70B55A58}" dt="2023-12-14T14:12:45.165" v="128" actId="478"/>
          <ac:spMkLst>
            <pc:docMk/>
            <pc:sldMk cId="3888858939" sldId="2147483410"/>
            <ac:spMk id="5" creationId="{7C811512-F305-E5B0-892B-73C628B85E3B}"/>
          </ac:spMkLst>
        </pc:spChg>
        <pc:spChg chg="add mod">
          <ac:chgData name="SZCZYGLOWSKA Anna" userId="6e55f35d-f57c-4d82-a587-345567313942" providerId="ADAL" clId="{0B635CF4-26C3-4813-A23B-E7DE70B55A58}" dt="2023-12-14T14:13:52.923" v="249" actId="1076"/>
          <ac:spMkLst>
            <pc:docMk/>
            <pc:sldMk cId="3888858939" sldId="2147483410"/>
            <ac:spMk id="6" creationId="{CED580AD-6AF9-B6D7-9E77-B00F47F66906}"/>
          </ac:spMkLst>
        </pc:spChg>
        <pc:spChg chg="add mod">
          <ac:chgData name="SZCZYGLOWSKA Anna" userId="6e55f35d-f57c-4d82-a587-345567313942" providerId="ADAL" clId="{0B635CF4-26C3-4813-A23B-E7DE70B55A58}" dt="2023-12-14T14:14:57.061" v="294" actId="20577"/>
          <ac:spMkLst>
            <pc:docMk/>
            <pc:sldMk cId="3888858939" sldId="2147483410"/>
            <ac:spMk id="7" creationId="{A6BDBEE1-B62B-543A-A7D9-CA3AA9D9C12A}"/>
          </ac:spMkLst>
        </pc:spChg>
        <pc:picChg chg="del mod">
          <ac:chgData name="SZCZYGLOWSKA Anna" userId="6e55f35d-f57c-4d82-a587-345567313942" providerId="ADAL" clId="{0B635CF4-26C3-4813-A23B-E7DE70B55A58}" dt="2023-12-14T14:13:22.916" v="242" actId="478"/>
          <ac:picMkLst>
            <pc:docMk/>
            <pc:sldMk cId="3888858939" sldId="2147483410"/>
            <ac:picMk id="2" creationId="{CA8F3EAC-1992-B54F-368C-07BD8AD91F2F}"/>
          </ac:picMkLst>
        </pc:picChg>
      </pc:sldChg>
      <pc:sldChg chg="modSp mod">
        <pc:chgData name="SZCZYGLOWSKA Anna" userId="6e55f35d-f57c-4d82-a587-345567313942" providerId="ADAL" clId="{0B635CF4-26C3-4813-A23B-E7DE70B55A58}" dt="2023-12-14T14:37:31.600" v="732" actId="1076"/>
        <pc:sldMkLst>
          <pc:docMk/>
          <pc:sldMk cId="3203278845" sldId="2147483411"/>
        </pc:sldMkLst>
        <pc:spChg chg="mod">
          <ac:chgData name="SZCZYGLOWSKA Anna" userId="6e55f35d-f57c-4d82-a587-345567313942" providerId="ADAL" clId="{0B635CF4-26C3-4813-A23B-E7DE70B55A58}" dt="2023-12-14T14:37:31.600" v="732" actId="1076"/>
          <ac:spMkLst>
            <pc:docMk/>
            <pc:sldMk cId="3203278845" sldId="2147483411"/>
            <ac:spMk id="7" creationId="{B5BB2FA7-DBFF-89B3-8082-BF27E6271498}"/>
          </ac:spMkLst>
        </pc:spChg>
      </pc:sldChg>
      <pc:sldChg chg="addSp delSp modSp mod">
        <pc:chgData name="SZCZYGLOWSKA Anna" userId="6e55f35d-f57c-4d82-a587-345567313942" providerId="ADAL" clId="{0B635CF4-26C3-4813-A23B-E7DE70B55A58}" dt="2023-12-14T14:20:08.462" v="542" actId="20577"/>
        <pc:sldMkLst>
          <pc:docMk/>
          <pc:sldMk cId="1282751396" sldId="2147483412"/>
        </pc:sldMkLst>
        <pc:spChg chg="del">
          <ac:chgData name="SZCZYGLOWSKA Anna" userId="6e55f35d-f57c-4d82-a587-345567313942" providerId="ADAL" clId="{0B635CF4-26C3-4813-A23B-E7DE70B55A58}" dt="2023-12-14T14:18:29.183" v="502" actId="478"/>
          <ac:spMkLst>
            <pc:docMk/>
            <pc:sldMk cId="1282751396" sldId="2147483412"/>
            <ac:spMk id="4" creationId="{EE170AA4-9A9D-58E8-28B2-63640DB8FDEB}"/>
          </ac:spMkLst>
        </pc:spChg>
        <pc:spChg chg="add mod">
          <ac:chgData name="SZCZYGLOWSKA Anna" userId="6e55f35d-f57c-4d82-a587-345567313942" providerId="ADAL" clId="{0B635CF4-26C3-4813-A23B-E7DE70B55A58}" dt="2023-12-14T14:19:31.133" v="521" actId="404"/>
          <ac:spMkLst>
            <pc:docMk/>
            <pc:sldMk cId="1282751396" sldId="2147483412"/>
            <ac:spMk id="5" creationId="{F5C54B1A-5458-F95E-631F-25C8F9298F98}"/>
          </ac:spMkLst>
        </pc:spChg>
        <pc:spChg chg="add mod">
          <ac:chgData name="SZCZYGLOWSKA Anna" userId="6e55f35d-f57c-4d82-a587-345567313942" providerId="ADAL" clId="{0B635CF4-26C3-4813-A23B-E7DE70B55A58}" dt="2023-12-14T14:20:08.462" v="542" actId="20577"/>
          <ac:spMkLst>
            <pc:docMk/>
            <pc:sldMk cId="1282751396" sldId="2147483412"/>
            <ac:spMk id="6" creationId="{AC945824-41C8-E20D-3765-84977FC0301A}"/>
          </ac:spMkLst>
        </pc:spChg>
        <pc:picChg chg="mod">
          <ac:chgData name="SZCZYGLOWSKA Anna" userId="6e55f35d-f57c-4d82-a587-345567313942" providerId="ADAL" clId="{0B635CF4-26C3-4813-A23B-E7DE70B55A58}" dt="2023-12-14T14:19:40.884" v="522" actId="1076"/>
          <ac:picMkLst>
            <pc:docMk/>
            <pc:sldMk cId="1282751396" sldId="2147483412"/>
            <ac:picMk id="2" creationId="{85984F47-B92C-6D06-1925-E6DD9713F7E2}"/>
          </ac:picMkLst>
        </pc:picChg>
        <pc:picChg chg="del">
          <ac:chgData name="SZCZYGLOWSKA Anna" userId="6e55f35d-f57c-4d82-a587-345567313942" providerId="ADAL" clId="{0B635CF4-26C3-4813-A23B-E7DE70B55A58}" dt="2023-12-14T14:18:27.406" v="501" actId="478"/>
          <ac:picMkLst>
            <pc:docMk/>
            <pc:sldMk cId="1282751396" sldId="2147483412"/>
            <ac:picMk id="3" creationId="{391AD4CC-EB68-9753-8A8C-86CC70D7CC27}"/>
          </ac:picMkLst>
        </pc:picChg>
      </pc:sldChg>
      <pc:sldChg chg="addSp delSp modSp mod">
        <pc:chgData name="SZCZYGLOWSKA Anna" userId="6e55f35d-f57c-4d82-a587-345567313942" providerId="ADAL" clId="{0B635CF4-26C3-4813-A23B-E7DE70B55A58}" dt="2023-12-14T14:21:51.424" v="633"/>
        <pc:sldMkLst>
          <pc:docMk/>
          <pc:sldMk cId="1797944230" sldId="2147483413"/>
        </pc:sldMkLst>
        <pc:spChg chg="del">
          <ac:chgData name="SZCZYGLOWSKA Anna" userId="6e55f35d-f57c-4d82-a587-345567313942" providerId="ADAL" clId="{0B635CF4-26C3-4813-A23B-E7DE70B55A58}" dt="2023-12-14T14:20:23.894" v="543" actId="478"/>
          <ac:spMkLst>
            <pc:docMk/>
            <pc:sldMk cId="1797944230" sldId="2147483413"/>
            <ac:spMk id="4" creationId="{25234A7A-9C46-CEDE-FC41-0E734818CCA3}"/>
          </ac:spMkLst>
        </pc:spChg>
        <pc:spChg chg="add mod">
          <ac:chgData name="SZCZYGLOWSKA Anna" userId="6e55f35d-f57c-4d82-a587-345567313942" providerId="ADAL" clId="{0B635CF4-26C3-4813-A23B-E7DE70B55A58}" dt="2023-12-14T14:21:42.935" v="632" actId="255"/>
          <ac:spMkLst>
            <pc:docMk/>
            <pc:sldMk cId="1797944230" sldId="2147483413"/>
            <ac:spMk id="5" creationId="{4CCEB66A-D687-5222-FE2E-E1378FE5E542}"/>
          </ac:spMkLst>
        </pc:spChg>
        <pc:spChg chg="add mod">
          <ac:chgData name="SZCZYGLOWSKA Anna" userId="6e55f35d-f57c-4d82-a587-345567313942" providerId="ADAL" clId="{0B635CF4-26C3-4813-A23B-E7DE70B55A58}" dt="2023-12-14T14:21:51.424" v="633"/>
          <ac:spMkLst>
            <pc:docMk/>
            <pc:sldMk cId="1797944230" sldId="2147483413"/>
            <ac:spMk id="6" creationId="{EF0CD793-1CC5-C4AA-79B6-7BF6A369A7FD}"/>
          </ac:spMkLst>
        </pc:spChg>
        <pc:picChg chg="del">
          <ac:chgData name="SZCZYGLOWSKA Anna" userId="6e55f35d-f57c-4d82-a587-345567313942" providerId="ADAL" clId="{0B635CF4-26C3-4813-A23B-E7DE70B55A58}" dt="2023-12-14T14:21:03.782" v="621" actId="478"/>
          <ac:picMkLst>
            <pc:docMk/>
            <pc:sldMk cId="1797944230" sldId="2147483413"/>
            <ac:picMk id="2" creationId="{623728AC-C93A-C6C0-1CFC-AAD48A6FF139}"/>
          </ac:picMkLst>
        </pc:picChg>
      </pc:sldChg>
      <pc:sldChg chg="addSp delSp modSp mod">
        <pc:chgData name="SZCZYGLOWSKA Anna" userId="6e55f35d-f57c-4d82-a587-345567313942" providerId="ADAL" clId="{0B635CF4-26C3-4813-A23B-E7DE70B55A58}" dt="2023-12-14T14:39:09.140" v="855" actId="1076"/>
        <pc:sldMkLst>
          <pc:docMk/>
          <pc:sldMk cId="936664470" sldId="2147483414"/>
        </pc:sldMkLst>
        <pc:spChg chg="del">
          <ac:chgData name="SZCZYGLOWSKA Anna" userId="6e55f35d-f57c-4d82-a587-345567313942" providerId="ADAL" clId="{0B635CF4-26C3-4813-A23B-E7DE70B55A58}" dt="2023-12-14T14:37:47.730" v="733" actId="478"/>
          <ac:spMkLst>
            <pc:docMk/>
            <pc:sldMk cId="936664470" sldId="2147483414"/>
            <ac:spMk id="4" creationId="{5A367EA7-5D43-2ECF-5DCD-0AE3CD175050}"/>
          </ac:spMkLst>
        </pc:spChg>
        <pc:spChg chg="add mod">
          <ac:chgData name="SZCZYGLOWSKA Anna" userId="6e55f35d-f57c-4d82-a587-345567313942" providerId="ADAL" clId="{0B635CF4-26C3-4813-A23B-E7DE70B55A58}" dt="2023-12-14T14:38:56.780" v="854" actId="20577"/>
          <ac:spMkLst>
            <pc:docMk/>
            <pc:sldMk cId="936664470" sldId="2147483414"/>
            <ac:spMk id="6" creationId="{86C16C5E-6953-ECDC-AB6F-98AB0783F111}"/>
          </ac:spMkLst>
        </pc:spChg>
        <pc:picChg chg="mod modCrop">
          <ac:chgData name="SZCZYGLOWSKA Anna" userId="6e55f35d-f57c-4d82-a587-345567313942" providerId="ADAL" clId="{0B635CF4-26C3-4813-A23B-E7DE70B55A58}" dt="2023-12-14T14:39:09.140" v="855" actId="1076"/>
          <ac:picMkLst>
            <pc:docMk/>
            <pc:sldMk cId="936664470" sldId="2147483414"/>
            <ac:picMk id="2" creationId="{3171B5F1-A200-7325-2DA5-ADE742578529}"/>
          </ac:picMkLst>
        </pc:picChg>
      </pc:sldChg>
      <pc:sldChg chg="modSp mod">
        <pc:chgData name="SZCZYGLOWSKA Anna" userId="6e55f35d-f57c-4d82-a587-345567313942" providerId="ADAL" clId="{0B635CF4-26C3-4813-A23B-E7DE70B55A58}" dt="2023-12-14T14:40:22.621" v="876" actId="1035"/>
        <pc:sldMkLst>
          <pc:docMk/>
          <pc:sldMk cId="2774513412" sldId="2147483415"/>
        </pc:sldMkLst>
        <pc:spChg chg="mod">
          <ac:chgData name="SZCZYGLOWSKA Anna" userId="6e55f35d-f57c-4d82-a587-345567313942" providerId="ADAL" clId="{0B635CF4-26C3-4813-A23B-E7DE70B55A58}" dt="2023-12-14T14:40:22.621" v="876" actId="1035"/>
          <ac:spMkLst>
            <pc:docMk/>
            <pc:sldMk cId="2774513412" sldId="2147483415"/>
            <ac:spMk id="4" creationId="{C18C43F2-A4B5-537E-2300-EB5A6BC2CA7D}"/>
          </ac:spMkLst>
        </pc:spChg>
        <pc:spChg chg="mod">
          <ac:chgData name="SZCZYGLOWSKA Anna" userId="6e55f35d-f57c-4d82-a587-345567313942" providerId="ADAL" clId="{0B635CF4-26C3-4813-A23B-E7DE70B55A58}" dt="2023-12-14T14:39:36.876" v="861"/>
          <ac:spMkLst>
            <pc:docMk/>
            <pc:sldMk cId="2774513412" sldId="2147483415"/>
            <ac:spMk id="5" creationId="{0C65C593-763F-0399-6853-B4CA19105FCF}"/>
          </ac:spMkLst>
        </pc:spChg>
      </pc:sldChg>
      <pc:sldChg chg="del">
        <pc:chgData name="SZCZYGLOWSKA Anna" userId="6e55f35d-f57c-4d82-a587-345567313942" providerId="ADAL" clId="{0B635CF4-26C3-4813-A23B-E7DE70B55A58}" dt="2023-12-14T14:42:18.682" v="954" actId="47"/>
        <pc:sldMkLst>
          <pc:docMk/>
          <pc:sldMk cId="2029517827" sldId="2147483417"/>
        </pc:sldMkLst>
      </pc:sldChg>
      <pc:sldChg chg="addSp delSp modSp mod">
        <pc:chgData name="SZCZYGLOWSKA Anna" userId="6e55f35d-f57c-4d82-a587-345567313942" providerId="ADAL" clId="{0B635CF4-26C3-4813-A23B-E7DE70B55A58}" dt="2023-12-14T14:17:30.141" v="397" actId="1076"/>
        <pc:sldMkLst>
          <pc:docMk/>
          <pc:sldMk cId="428546458" sldId="2147483418"/>
        </pc:sldMkLst>
        <pc:spChg chg="add mod">
          <ac:chgData name="SZCZYGLOWSKA Anna" userId="6e55f35d-f57c-4d82-a587-345567313942" providerId="ADAL" clId="{0B635CF4-26C3-4813-A23B-E7DE70B55A58}" dt="2023-12-14T14:12:17.925" v="124" actId="207"/>
          <ac:spMkLst>
            <pc:docMk/>
            <pc:sldMk cId="428546458" sldId="2147483418"/>
            <ac:spMk id="2" creationId="{1CF46451-1AA5-C7D3-9D7B-DB63A81CAE81}"/>
          </ac:spMkLst>
        </pc:spChg>
        <pc:spChg chg="add del mod">
          <ac:chgData name="SZCZYGLOWSKA Anna" userId="6e55f35d-f57c-4d82-a587-345567313942" providerId="ADAL" clId="{0B635CF4-26C3-4813-A23B-E7DE70B55A58}" dt="2023-12-14T14:14:00.869" v="251"/>
          <ac:spMkLst>
            <pc:docMk/>
            <pc:sldMk cId="428546458" sldId="2147483418"/>
            <ac:spMk id="4" creationId="{0FD1B20B-2A4C-F536-AFF5-7E8AD95FECE4}"/>
          </ac:spMkLst>
        </pc:spChg>
        <pc:spChg chg="add mod">
          <ac:chgData name="SZCZYGLOWSKA Anna" userId="6e55f35d-f57c-4d82-a587-345567313942" providerId="ADAL" clId="{0B635CF4-26C3-4813-A23B-E7DE70B55A58}" dt="2023-12-14T14:16:55.309" v="393" actId="1037"/>
          <ac:spMkLst>
            <pc:docMk/>
            <pc:sldMk cId="428546458" sldId="2147483418"/>
            <ac:spMk id="5" creationId="{F11705CD-DE5D-35C9-0EC0-875E12C436DC}"/>
          </ac:spMkLst>
        </pc:spChg>
        <pc:spChg chg="mod">
          <ac:chgData name="SZCZYGLOWSKA Anna" userId="6e55f35d-f57c-4d82-a587-345567313942" providerId="ADAL" clId="{0B635CF4-26C3-4813-A23B-E7DE70B55A58}" dt="2023-12-14T14:17:30.141" v="397" actId="1076"/>
          <ac:spMkLst>
            <pc:docMk/>
            <pc:sldMk cId="428546458" sldId="2147483418"/>
            <ac:spMk id="6" creationId="{4578A28B-F566-DC6B-3802-0BB6E56DDB8F}"/>
          </ac:spMkLst>
        </pc:spChg>
      </pc:sldChg>
      <pc:sldChg chg="addSp delSp modSp del mod">
        <pc:chgData name="SZCZYGLOWSKA Anna" userId="6e55f35d-f57c-4d82-a587-345567313942" providerId="ADAL" clId="{0B635CF4-26C3-4813-A23B-E7DE70B55A58}" dt="2023-12-14T14:41:16.755" v="914" actId="47"/>
        <pc:sldMkLst>
          <pc:docMk/>
          <pc:sldMk cId="1996933620" sldId="2147483419"/>
        </pc:sldMkLst>
        <pc:spChg chg="add mod">
          <ac:chgData name="SZCZYGLOWSKA Anna" userId="6e55f35d-f57c-4d82-a587-345567313942" providerId="ADAL" clId="{0B635CF4-26C3-4813-A23B-E7DE70B55A58}" dt="2023-12-14T14:40:28.138" v="886" actId="1035"/>
          <ac:spMkLst>
            <pc:docMk/>
            <pc:sldMk cId="1996933620" sldId="2147483419"/>
            <ac:spMk id="2" creationId="{10817470-1F26-2FA6-680F-DB1845005184}"/>
          </ac:spMkLst>
        </pc:spChg>
        <pc:spChg chg="add mod">
          <ac:chgData name="SZCZYGLOWSKA Anna" userId="6e55f35d-f57c-4d82-a587-345567313942" providerId="ADAL" clId="{0B635CF4-26C3-4813-A23B-E7DE70B55A58}" dt="2023-12-14T14:40:53.707" v="909" actId="1036"/>
          <ac:spMkLst>
            <pc:docMk/>
            <pc:sldMk cId="1996933620" sldId="2147483419"/>
            <ac:spMk id="3" creationId="{93C53ABD-EDD4-D0FB-699C-446D8FB18616}"/>
          </ac:spMkLst>
        </pc:spChg>
        <pc:spChg chg="del">
          <ac:chgData name="SZCZYGLOWSKA Anna" userId="6e55f35d-f57c-4d82-a587-345567313942" providerId="ADAL" clId="{0B635CF4-26C3-4813-A23B-E7DE70B55A58}" dt="2023-12-14T14:40:07.132" v="865" actId="478"/>
          <ac:spMkLst>
            <pc:docMk/>
            <pc:sldMk cId="1996933620" sldId="2147483419"/>
            <ac:spMk id="4" creationId="{C18C43F2-A4B5-537E-2300-EB5A6BC2CA7D}"/>
          </ac:spMkLst>
        </pc:spChg>
        <pc:spChg chg="del">
          <ac:chgData name="SZCZYGLOWSKA Anna" userId="6e55f35d-f57c-4d82-a587-345567313942" providerId="ADAL" clId="{0B635CF4-26C3-4813-A23B-E7DE70B55A58}" dt="2023-12-14T14:40:41.171" v="888" actId="478"/>
          <ac:spMkLst>
            <pc:docMk/>
            <pc:sldMk cId="1996933620" sldId="2147483419"/>
            <ac:spMk id="5" creationId="{0C65C593-763F-0399-6853-B4CA19105FCF}"/>
          </ac:spMkLst>
        </pc:spChg>
      </pc:sldChg>
      <pc:sldChg chg="addSp delSp modSp add mod">
        <pc:chgData name="SZCZYGLOWSKA Anna" userId="6e55f35d-f57c-4d82-a587-345567313942" providerId="ADAL" clId="{0B635CF4-26C3-4813-A23B-E7DE70B55A58}" dt="2023-12-14T14:41:14.892" v="913"/>
        <pc:sldMkLst>
          <pc:docMk/>
          <pc:sldMk cId="496074128" sldId="2147483420"/>
        </pc:sldMkLst>
        <pc:picChg chg="del">
          <ac:chgData name="SZCZYGLOWSKA Anna" userId="6e55f35d-f57c-4d82-a587-345567313942" providerId="ADAL" clId="{0B635CF4-26C3-4813-A23B-E7DE70B55A58}" dt="2023-12-14T14:41:07.611" v="912" actId="478"/>
          <ac:picMkLst>
            <pc:docMk/>
            <pc:sldMk cId="496074128" sldId="2147483420"/>
            <ac:picMk id="2" creationId="{C665413A-85E1-7E9C-F12A-6452BC18E3B3}"/>
          </ac:picMkLst>
        </pc:picChg>
        <pc:picChg chg="del">
          <ac:chgData name="SZCZYGLOWSKA Anna" userId="6e55f35d-f57c-4d82-a587-345567313942" providerId="ADAL" clId="{0B635CF4-26C3-4813-A23B-E7DE70B55A58}" dt="2023-12-14T14:41:05.731" v="911" actId="478"/>
          <ac:picMkLst>
            <pc:docMk/>
            <pc:sldMk cId="496074128" sldId="2147483420"/>
            <ac:picMk id="3" creationId="{9092029C-B145-7632-0DF4-58C5D236AF0D}"/>
          </ac:picMkLst>
        </pc:picChg>
        <pc:picChg chg="add mod">
          <ac:chgData name="SZCZYGLOWSKA Anna" userId="6e55f35d-f57c-4d82-a587-345567313942" providerId="ADAL" clId="{0B635CF4-26C3-4813-A23B-E7DE70B55A58}" dt="2023-12-14T14:41:14.892" v="913"/>
          <ac:picMkLst>
            <pc:docMk/>
            <pc:sldMk cId="496074128" sldId="2147483420"/>
            <ac:picMk id="6" creationId="{421C7E19-4B0A-E580-CF2C-174107089B3A}"/>
          </ac:picMkLst>
        </pc:picChg>
        <pc:picChg chg="add mod">
          <ac:chgData name="SZCZYGLOWSKA Anna" userId="6e55f35d-f57c-4d82-a587-345567313942" providerId="ADAL" clId="{0B635CF4-26C3-4813-A23B-E7DE70B55A58}" dt="2023-12-14T14:41:14.892" v="913"/>
          <ac:picMkLst>
            <pc:docMk/>
            <pc:sldMk cId="496074128" sldId="2147483420"/>
            <ac:picMk id="7" creationId="{79C3E05E-904C-EA6A-4442-995E895A9647}"/>
          </ac:picMkLst>
        </pc:picChg>
      </pc:sldChg>
      <pc:sldChg chg="addSp delSp modSp add mod">
        <pc:chgData name="SZCZYGLOWSKA Anna" userId="6e55f35d-f57c-4d82-a587-345567313942" providerId="ADAL" clId="{0B635CF4-26C3-4813-A23B-E7DE70B55A58}" dt="2023-12-14T14:42:12.546" v="953" actId="1076"/>
        <pc:sldMkLst>
          <pc:docMk/>
          <pc:sldMk cId="1629723631" sldId="2147483421"/>
        </pc:sldMkLst>
        <pc:spChg chg="mod">
          <ac:chgData name="SZCZYGLOWSKA Anna" userId="6e55f35d-f57c-4d82-a587-345567313942" providerId="ADAL" clId="{0B635CF4-26C3-4813-A23B-E7DE70B55A58}" dt="2023-12-14T14:42:03.247" v="951" actId="20577"/>
          <ac:spMkLst>
            <pc:docMk/>
            <pc:sldMk cId="1629723631" sldId="2147483421"/>
            <ac:spMk id="4" creationId="{C18C43F2-A4B5-537E-2300-EB5A6BC2CA7D}"/>
          </ac:spMkLst>
        </pc:spChg>
        <pc:picChg chg="add mod">
          <ac:chgData name="SZCZYGLOWSKA Anna" userId="6e55f35d-f57c-4d82-a587-345567313942" providerId="ADAL" clId="{0B635CF4-26C3-4813-A23B-E7DE70B55A58}" dt="2023-12-14T14:42:12.546" v="953" actId="1076"/>
          <ac:picMkLst>
            <pc:docMk/>
            <pc:sldMk cId="1629723631" sldId="2147483421"/>
            <ac:picMk id="2" creationId="{230B0982-E28A-38EA-C222-D0360F633898}"/>
          </ac:picMkLst>
        </pc:picChg>
        <pc:picChg chg="del">
          <ac:chgData name="SZCZYGLOWSKA Anna" userId="6e55f35d-f57c-4d82-a587-345567313942" providerId="ADAL" clId="{0B635CF4-26C3-4813-A23B-E7DE70B55A58}" dt="2023-12-14T14:41:32.321" v="917" actId="478"/>
          <ac:picMkLst>
            <pc:docMk/>
            <pc:sldMk cId="1629723631" sldId="2147483421"/>
            <ac:picMk id="6" creationId="{421C7E19-4B0A-E580-CF2C-174107089B3A}"/>
          </ac:picMkLst>
        </pc:picChg>
        <pc:picChg chg="del">
          <ac:chgData name="SZCZYGLOWSKA Anna" userId="6e55f35d-f57c-4d82-a587-345567313942" providerId="ADAL" clId="{0B635CF4-26C3-4813-A23B-E7DE70B55A58}" dt="2023-12-14T14:41:30.823" v="916" actId="478"/>
          <ac:picMkLst>
            <pc:docMk/>
            <pc:sldMk cId="1629723631" sldId="2147483421"/>
            <ac:picMk id="7" creationId="{79C3E05E-904C-EA6A-4442-995E895A9647}"/>
          </ac:picMkLst>
        </pc:picChg>
      </pc:sldChg>
      <pc:sldMasterChg chg="del delSldLayout">
        <pc:chgData name="SZCZYGLOWSKA Anna" userId="6e55f35d-f57c-4d82-a587-345567313942" providerId="ADAL" clId="{0B635CF4-26C3-4813-A23B-E7DE70B55A58}" dt="2023-12-14T14:11:12.733" v="1" actId="47"/>
        <pc:sldMasterMkLst>
          <pc:docMk/>
          <pc:sldMasterMk cId="2135981565" sldId="2147483648"/>
        </pc:sldMasterMkLst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1007321633" sldId="2147483649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1764206494" sldId="2147483650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2960239729" sldId="2147483651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1147804570" sldId="2147483652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3735572408" sldId="2147483653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1607401908" sldId="2147483654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3719848606" sldId="2147483655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4280476074" sldId="2147483656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1295610850" sldId="2147483657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2351206624" sldId="2147483658"/>
          </pc:sldLayoutMkLst>
        </pc:sldLayoutChg>
        <pc:sldLayoutChg chg="del">
          <pc:chgData name="SZCZYGLOWSKA Anna" userId="6e55f35d-f57c-4d82-a587-345567313942" providerId="ADAL" clId="{0B635CF4-26C3-4813-A23B-E7DE70B55A58}" dt="2023-12-14T14:11:12.733" v="1" actId="47"/>
          <pc:sldLayoutMkLst>
            <pc:docMk/>
            <pc:sldMasterMk cId="2135981565" sldId="2147483648"/>
            <pc:sldLayoutMk cId="387303715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1F17B-A442-4F85-A542-89D99A41ED7D}" type="datetimeFigureOut">
              <a:rPr lang="pl-PL" smtClean="0"/>
              <a:t>19.06.2024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D1140-9585-42BC-9618-224DD80D06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084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D1140-9585-42BC-9618-224DD80D060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00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D1140-9585-42BC-9618-224DD80D060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343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D1140-9585-42BC-9618-224DD80D060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29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91FDF9D-C0A7-4783-ACCF-F01D47657CB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14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10971684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2DE7AFB-8D8D-403F-82DF-E9FFB24DE06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37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C230AE-180C-42E5-828A-2349345E9BD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420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353241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184" y="1604399"/>
            <a:ext cx="353241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8370" y="1604399"/>
            <a:ext cx="353241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562" y="3681627"/>
            <a:ext cx="353241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184" y="3681627"/>
            <a:ext cx="353241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8370" y="3681627"/>
            <a:ext cx="353241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BD4881C-C14F-4D90-BFEC-995061707F6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16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40762D8-459A-41DF-91DE-DB040B1DE84A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29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1F43E8D-6281-4410-B7FD-9EEA4306A21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88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296D1F5-EBB6-48D1-BFAF-D7A00641016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04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148EF45-23CC-4771-A19C-67976B29FB7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53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562" y="273423"/>
            <a:ext cx="10971684" cy="53073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4242F6F-DB36-4A02-B5CB-C2944469122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72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46303BE-6B20-4D05-AAD7-5873BADA6F8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96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BD9378-5AF2-446E-B108-E767844071B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87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pl-PL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pl-PL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728BFCB-DEC8-4431-A9AC-0A20B4A7C32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15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100000">
              <a:srgbClr val="A38BBD">
                <a:lumMod val="43000"/>
                <a:lumOff val="57000"/>
              </a:srgb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5321" b="0" strike="noStrike" spc="-1">
                <a:solidFill>
                  <a:srgbClr val="000000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87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1044922" lvl="1" indent="-391846">
              <a:spcBef>
                <a:spcPts val="137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386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567382" lvl="2" indent="-348307">
              <a:spcBef>
                <a:spcPts val="102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903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2089843" lvl="3" indent="-261230">
              <a:spcBef>
                <a:spcPts val="68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419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612304" lvl="4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19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3134765" lvl="5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19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657226" lvl="6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19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609562" y="6246923"/>
            <a:ext cx="2840124" cy="47239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pl-PL" sz="1693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pl-PL"/>
              <a:t>&lt;data/godzina&gt;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169405" y="6246923"/>
            <a:ext cx="3864189" cy="47239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pl-PL" sz="1693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pl-PL"/>
              <a:t>&lt;stopka&gt;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741122" y="6246923"/>
            <a:ext cx="2840124" cy="47239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pl-PL" sz="1693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12E90B98-4EF5-4262-9996-1C3BC7092D2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indent="0" algn="ctr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461" indent="-391846" algn="l" defTabSz="1105875" rtl="0" eaLnBrk="1" latinLnBrk="0" hangingPunct="1">
        <a:lnSpc>
          <a:spcPct val="90000"/>
        </a:lnSpc>
        <a:spcBef>
          <a:spcPts val="1714"/>
        </a:spcBef>
        <a:buClr>
          <a:srgbClr val="000000"/>
        </a:buClr>
        <a:buSzPct val="45000"/>
        <a:buFont typeface="Wingdings" charset="2"/>
        <a:buChar char="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EA9697F-997A-9086-6B89-7C314748F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544798" cy="874394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6E9FD91-8058-CC63-F865-AE177A9925F9}"/>
              </a:ext>
            </a:extLst>
          </p:cNvPr>
          <p:cNvSpPr txBox="1">
            <a:spLocks noChangeAspect="1"/>
          </p:cNvSpPr>
          <p:nvPr/>
        </p:nvSpPr>
        <p:spPr>
          <a:xfrm>
            <a:off x="428626" y="729304"/>
            <a:ext cx="59858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i="0" u="none" strike="noStrike" kern="1200" cap="all" spc="7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Light" pitchFamily="50" charset="0"/>
              </a:rPr>
              <a:t>Wyniki badań  </a:t>
            </a:r>
            <a:br>
              <a:rPr kumimoji="0" lang="pl-PL" sz="3200" b="1" i="0" u="none" strike="noStrike" kern="1200" cap="all" spc="7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3200" i="0" u="none" strike="noStrike" kern="1200" spc="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dotyczące wykorzystania mieszanki aminokwasowej z synbiotykiem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3140ED45-7D61-5D02-A872-3C5C31BC259C}"/>
              </a:ext>
            </a:extLst>
          </p:cNvPr>
          <p:cNvCxnSpPr>
            <a:cxnSpLocks noChangeAspect="1"/>
          </p:cNvCxnSpPr>
          <p:nvPr/>
        </p:nvCxnSpPr>
        <p:spPr>
          <a:xfrm>
            <a:off x="334963" y="-447326"/>
            <a:ext cx="0" cy="33099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B3D44647-BEDA-1936-95FF-DC36C608DCCB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334961" y="2862597"/>
            <a:ext cx="607948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6F4AFBB0-E4F5-3C55-CB7E-D8734BE837DC}"/>
              </a:ext>
            </a:extLst>
          </p:cNvPr>
          <p:cNvCxnSpPr>
            <a:cxnSpLocks noChangeAspect="1"/>
          </p:cNvCxnSpPr>
          <p:nvPr/>
        </p:nvCxnSpPr>
        <p:spPr>
          <a:xfrm>
            <a:off x="6390220" y="1002350"/>
            <a:ext cx="0" cy="18602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ABD0C80B-B9D8-D52A-8FFC-F48120D745D3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001549" y="1019523"/>
            <a:ext cx="2388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21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2308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900" dirty="0">
                <a:solidFill>
                  <a:prstClr val="black"/>
                </a:solidFill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Sorensen, K. et al. Nutrients 2021, 13, 935 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326A811D-FAE1-A42C-0141-CC3E0F99B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435481"/>
              </p:ext>
            </p:extLst>
          </p:nvPr>
        </p:nvGraphicFramePr>
        <p:xfrm>
          <a:off x="334962" y="2438295"/>
          <a:ext cx="8779366" cy="236572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{69012ECD-51FC-41F1-AA8D-1B2483CD663E}</a:tableStyleId>
              </a:tblPr>
              <a:tblGrid>
                <a:gridCol w="975485">
                  <a:extLst>
                    <a:ext uri="{9D8B030D-6E8A-4147-A177-3AD203B41FA5}">
                      <a16:colId xmlns:a16="http://schemas.microsoft.com/office/drawing/2014/main" val="3101745774"/>
                    </a:ext>
                  </a:extLst>
                </a:gridCol>
                <a:gridCol w="1007806">
                  <a:extLst>
                    <a:ext uri="{9D8B030D-6E8A-4147-A177-3AD203B41FA5}">
                      <a16:colId xmlns:a16="http://schemas.microsoft.com/office/drawing/2014/main" val="1789268728"/>
                    </a:ext>
                  </a:extLst>
                </a:gridCol>
                <a:gridCol w="1091773">
                  <a:extLst>
                    <a:ext uri="{9D8B030D-6E8A-4147-A177-3AD203B41FA5}">
                      <a16:colId xmlns:a16="http://schemas.microsoft.com/office/drawing/2014/main" val="2070532961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437955143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655987822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775495986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388904374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563291379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961206430"/>
                    </a:ext>
                  </a:extLst>
                </a:gridCol>
              </a:tblGrid>
              <a:tr h="331596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err="1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Lead</a:t>
                      </a: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 Author</a:t>
                      </a:r>
                    </a:p>
                    <a:p>
                      <a:pPr algn="ctr"/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(</a:t>
                      </a:r>
                      <a:r>
                        <a:rPr lang="pl-PL" sz="1400" b="0" dirty="0" err="1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Date</a:t>
                      </a: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Time point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bg1"/>
                          </a:solidFill>
                          <a:latin typeface="Gotham Bold" pitchFamily="50" charset="0"/>
                          <a:ea typeface="+mn-ea"/>
                          <a:cs typeface="+mn-cs"/>
                        </a:rPr>
                        <a:t>Difference </a:t>
                      </a:r>
                      <a:br>
                        <a:rPr lang="en-US" sz="1400" b="0" i="0" u="none" strike="noStrike" kern="1200" baseline="0" dirty="0">
                          <a:solidFill>
                            <a:schemeClr val="bg1"/>
                          </a:solidFill>
                          <a:latin typeface="Gotham Bold" pitchFamily="50" charset="0"/>
                          <a:ea typeface="+mn-ea"/>
                          <a:cs typeface="+mn-cs"/>
                        </a:rPr>
                      </a:br>
                      <a:r>
                        <a:rPr lang="en-US" sz="1400" b="0" i="0" u="none" strike="noStrike" kern="1200" baseline="0" dirty="0">
                          <a:solidFill>
                            <a:schemeClr val="bg1"/>
                          </a:solidFill>
                          <a:latin typeface="Gotham Bold" pitchFamily="50" charset="0"/>
                          <a:ea typeface="+mn-ea"/>
                          <a:cs typeface="+mn-cs"/>
                        </a:rPr>
                        <a:t>in means</a:t>
                      </a: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Standard error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err="1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Variance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Gotham Bold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Lower limit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Upper limit</a:t>
                      </a: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Z-Value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p-Value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78882"/>
                  </a:ext>
                </a:extLst>
              </a:tr>
              <a:tr h="408941">
                <a:tc>
                  <a:txBody>
                    <a:bodyPr/>
                    <a:lstStyle/>
                    <a:p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Burks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(2015)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16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weeks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105875" rtl="0" eaLnBrk="1" latinLnBrk="0" hangingPunct="1">
                        <a:buFontTx/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Gotham Light" pitchFamily="50" charset="0"/>
                          <a:ea typeface="+mn-ea"/>
                          <a:cs typeface="+mn-cs"/>
                        </a:rPr>
                        <a:t>-21,700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3,016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9,099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-27,612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-15,788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-7,194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0,000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8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Candy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(2018)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8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weeks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  <a:p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-14,700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3,494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aseline="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12,206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-21,547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-7,853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-4,208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0,000</a:t>
                      </a:r>
                    </a:p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31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Fox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(2019)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26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weeks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-20,850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Gotham Narrow Light" pitchFamily="50" charset="0"/>
                          <a:ea typeface="+mn-ea"/>
                          <a:cs typeface="+mn-cs"/>
                        </a:rPr>
                        <a:t>5,172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26,753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-30,988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-10,712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-4,031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0,000</a:t>
                      </a:r>
                    </a:p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0287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0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-19,059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2,089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4,363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-23,153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-14,966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-9,125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0,000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494878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DBB60425-D351-ED3F-B660-D6645D3A802F}"/>
              </a:ext>
            </a:extLst>
          </p:cNvPr>
          <p:cNvSpPr txBox="1"/>
          <p:nvPr/>
        </p:nvSpPr>
        <p:spPr>
          <a:xfrm>
            <a:off x="334961" y="1916295"/>
            <a:ext cx="8779369" cy="522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pl-PL" kern="0" dirty="0">
                <a:latin typeface="Gotham Bold" pitchFamily="50" charset="0"/>
                <a:cs typeface="Arial" pitchFamily="34" charset="0"/>
              </a:rPr>
              <a:t>Odsetek gatunków </a:t>
            </a:r>
            <a:r>
              <a:rPr lang="pl-PL" kern="0" dirty="0" err="1">
                <a:latin typeface="Gotham Bold" pitchFamily="50" charset="0"/>
                <a:cs typeface="Arial" pitchFamily="34" charset="0"/>
              </a:rPr>
              <a:t>Eubacterium</a:t>
            </a:r>
            <a:r>
              <a:rPr lang="pl-PL" kern="0" dirty="0">
                <a:latin typeface="Gotham Bold" pitchFamily="50" charset="0"/>
                <a:cs typeface="Arial" pitchFamily="34" charset="0"/>
              </a:rPr>
              <a:t> </a:t>
            </a:r>
            <a:r>
              <a:rPr lang="pl-PL" kern="0" dirty="0" err="1">
                <a:latin typeface="Gotham Bold" pitchFamily="50" charset="0"/>
                <a:cs typeface="Arial" pitchFamily="34" charset="0"/>
              </a:rPr>
              <a:t>rectale</a:t>
            </a:r>
            <a:r>
              <a:rPr lang="pl-PL" kern="0" dirty="0">
                <a:latin typeface="Gotham Bold" pitchFamily="50" charset="0"/>
                <a:cs typeface="Arial" pitchFamily="34" charset="0"/>
              </a:rPr>
              <a:t> i Clostridium </a:t>
            </a:r>
            <a:r>
              <a:rPr lang="pl-PL" kern="0" dirty="0" err="1">
                <a:latin typeface="Gotham Bold" pitchFamily="50" charset="0"/>
                <a:cs typeface="Arial" pitchFamily="34" charset="0"/>
              </a:rPr>
              <a:t>coccoides</a:t>
            </a:r>
            <a:endParaRPr lang="pl-PL" kern="0" dirty="0">
              <a:latin typeface="Gotham Bold" pitchFamily="50" charset="0"/>
              <a:cs typeface="Arial" pitchFamily="34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952253FD-5775-84E6-831B-36C2CE97B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543" y="2450989"/>
            <a:ext cx="2414253" cy="2572108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7ED5F4D-7550-CBE4-2076-E994AF4FD0EE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BA4D28C-AF2D-256D-D2DD-BCD78F023561}"/>
              </a:ext>
            </a:extLst>
          </p:cNvPr>
          <p:cNvSpPr txBox="1"/>
          <p:nvPr/>
        </p:nvSpPr>
        <p:spPr>
          <a:xfrm>
            <a:off x="428626" y="345376"/>
            <a:ext cx="11409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Metaanaliza: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AAF z synbiotykiem obniża odsetek </a:t>
            </a:r>
            <a:r>
              <a:rPr kumimoji="0" lang="pl-PL" sz="2400" i="0" u="none" strike="noStrike" kern="1200" spc="30" normalizeH="0" noProof="0" dirty="0" err="1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Eubacterium</a:t>
            </a: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 </a:t>
            </a:r>
            <a:r>
              <a:rPr kumimoji="0" lang="pl-PL" sz="2400" i="0" u="none" strike="noStrike" kern="1200" spc="30" normalizeH="0" noProof="0" dirty="0" err="1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rectale</a:t>
            </a: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 </a:t>
            </a:r>
            <a:b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</a:b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i Clostridium </a:t>
            </a:r>
            <a:r>
              <a:rPr kumimoji="0" lang="pl-PL" sz="2400" i="0" u="none" strike="noStrike" kern="1200" spc="30" normalizeH="0" noProof="0" dirty="0" err="1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coccoides</a:t>
            </a:r>
            <a:endParaRPr kumimoji="0" lang="pl-PL" sz="2400" i="0" u="none" strike="noStrike" kern="1200" spc="30" normalizeH="0" noProof="0" dirty="0">
              <a:ln>
                <a:noFill/>
              </a:ln>
              <a:solidFill>
                <a:srgbClr val="662D91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76FE563A-F43A-E787-BE00-E450383439D2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2" cy="170647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229DBA1A-9650-58A5-E09C-A2CFBFE63050}"/>
              </a:ext>
            </a:extLst>
          </p:cNvPr>
          <p:cNvCxnSpPr>
            <a:cxnSpLocks/>
          </p:cNvCxnSpPr>
          <p:nvPr/>
        </p:nvCxnSpPr>
        <p:spPr>
          <a:xfrm flipH="1">
            <a:off x="334961" y="1545705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1A82E63-EE9E-BADB-C870-53009C920F19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103453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65CCAA0F-2D1A-E262-7C85-50237DFCD52F}"/>
              </a:ext>
            </a:extLst>
          </p:cNvPr>
          <p:cNvCxnSpPr>
            <a:cxnSpLocks/>
          </p:cNvCxnSpPr>
          <p:nvPr/>
        </p:nvCxnSpPr>
        <p:spPr>
          <a:xfrm flipH="1">
            <a:off x="3083442" y="553707"/>
            <a:ext cx="877359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315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2308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900" dirty="0">
                <a:solidFill>
                  <a:prstClr val="black"/>
                </a:solidFill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Sorensen, K. et al. Nutrients 2021, 13, 935 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326A811D-FAE1-A42C-0141-CC3E0F99B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344133"/>
              </p:ext>
            </p:extLst>
          </p:nvPr>
        </p:nvGraphicFramePr>
        <p:xfrm>
          <a:off x="334962" y="2430005"/>
          <a:ext cx="8779368" cy="236572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{69012ECD-51FC-41F1-AA8D-1B2483CD663E}</a:tableStyleId>
              </a:tblPr>
              <a:tblGrid>
                <a:gridCol w="1463228">
                  <a:extLst>
                    <a:ext uri="{9D8B030D-6E8A-4147-A177-3AD203B41FA5}">
                      <a16:colId xmlns:a16="http://schemas.microsoft.com/office/drawing/2014/main" val="3101745774"/>
                    </a:ext>
                  </a:extLst>
                </a:gridCol>
                <a:gridCol w="1463228">
                  <a:extLst>
                    <a:ext uri="{9D8B030D-6E8A-4147-A177-3AD203B41FA5}">
                      <a16:colId xmlns:a16="http://schemas.microsoft.com/office/drawing/2014/main" val="2070532961"/>
                    </a:ext>
                  </a:extLst>
                </a:gridCol>
                <a:gridCol w="1463228">
                  <a:extLst>
                    <a:ext uri="{9D8B030D-6E8A-4147-A177-3AD203B41FA5}">
                      <a16:colId xmlns:a16="http://schemas.microsoft.com/office/drawing/2014/main" val="2437955143"/>
                    </a:ext>
                  </a:extLst>
                </a:gridCol>
                <a:gridCol w="1463228">
                  <a:extLst>
                    <a:ext uri="{9D8B030D-6E8A-4147-A177-3AD203B41FA5}">
                      <a16:colId xmlns:a16="http://schemas.microsoft.com/office/drawing/2014/main" val="2655987822"/>
                    </a:ext>
                  </a:extLst>
                </a:gridCol>
                <a:gridCol w="1463228">
                  <a:extLst>
                    <a:ext uri="{9D8B030D-6E8A-4147-A177-3AD203B41FA5}">
                      <a16:colId xmlns:a16="http://schemas.microsoft.com/office/drawing/2014/main" val="2388904374"/>
                    </a:ext>
                  </a:extLst>
                </a:gridCol>
                <a:gridCol w="1463228">
                  <a:extLst>
                    <a:ext uri="{9D8B030D-6E8A-4147-A177-3AD203B41FA5}">
                      <a16:colId xmlns:a16="http://schemas.microsoft.com/office/drawing/2014/main" val="2961206430"/>
                    </a:ext>
                  </a:extLst>
                </a:gridCol>
              </a:tblGrid>
              <a:tr h="331596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err="1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Lead</a:t>
                      </a: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 Author</a:t>
                      </a:r>
                    </a:p>
                    <a:p>
                      <a:pPr algn="ctr"/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(</a:t>
                      </a:r>
                      <a:r>
                        <a:rPr lang="pl-PL" sz="1400" b="0" dirty="0" err="1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Date</a:t>
                      </a: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bg1"/>
                          </a:solidFill>
                          <a:latin typeface="Gotham Bold" pitchFamily="50" charset="0"/>
                          <a:ea typeface="+mn-ea"/>
                          <a:cs typeface="+mn-cs"/>
                        </a:rPr>
                        <a:t>Odds ratio</a:t>
                      </a: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Lower limit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Upper limit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Z-Value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p-Value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78882"/>
                  </a:ext>
                </a:extLst>
              </a:tr>
              <a:tr h="408941">
                <a:tc>
                  <a:txBody>
                    <a:bodyPr/>
                    <a:lstStyle/>
                    <a:p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Burks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(2015)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0,087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0,011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0,704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Gotham Light" pitchFamily="50" charset="0"/>
                        </a:rPr>
                        <a:t>-</a:t>
                      </a:r>
                      <a:r>
                        <a:rPr lang="en-US" sz="1400" dirty="0">
                          <a:latin typeface="Gotham Light" pitchFamily="50" charset="0"/>
                        </a:rPr>
                        <a:t>2,289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0,022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8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Candy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(2018)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0,443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0,170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1,155</a:t>
                      </a:r>
                      <a:endParaRPr lang="pl-PL" sz="1400" baseline="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-1,664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0,096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31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Fox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(2019)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0,378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0,149</a:t>
                      </a:r>
                      <a:endParaRPr lang="pl-PL" sz="1400" kern="1200" dirty="0">
                        <a:solidFill>
                          <a:schemeClr val="tx1"/>
                        </a:solidFill>
                        <a:latin typeface="Gotham Narrow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0,961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-2,044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0,041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02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0,354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0,187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0,669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Light" pitchFamily="50" charset="0"/>
                        </a:rPr>
                        <a:t>-3,197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Gotham Light" pitchFamily="50" charset="0"/>
                        </a:rPr>
                        <a:t>0,001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494878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DBB60425-D351-ED3F-B660-D6645D3A802F}"/>
              </a:ext>
            </a:extLst>
          </p:cNvPr>
          <p:cNvSpPr txBox="1"/>
          <p:nvPr/>
        </p:nvSpPr>
        <p:spPr>
          <a:xfrm>
            <a:off x="334961" y="1908005"/>
            <a:ext cx="8779369" cy="522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pl-PL" kern="0" dirty="0">
                <a:latin typeface="Gotham Bold" pitchFamily="50" charset="0"/>
                <a:cs typeface="Arial" pitchFamily="34" charset="0"/>
              </a:rPr>
              <a:t>Odsetek infekcji przy zastosowaniu AAF-Syn w porównaniu do AAF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4D9898-A57A-06CD-D70B-156D7111E8AC}"/>
              </a:ext>
            </a:extLst>
          </p:cNvPr>
          <p:cNvSpPr txBox="1"/>
          <p:nvPr/>
        </p:nvSpPr>
        <p:spPr>
          <a:xfrm>
            <a:off x="428626" y="345376"/>
            <a:ext cx="11599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Metaanaliza: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AAF z synbiotykiem zmniejsza występowanie infekcji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D66EEF5-ABF2-9F71-33E5-723F13838461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0" cy="1373076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FB060BE3-6234-24D9-F213-AA826332D84E}"/>
              </a:ext>
            </a:extLst>
          </p:cNvPr>
          <p:cNvCxnSpPr>
            <a:cxnSpLocks/>
          </p:cNvCxnSpPr>
          <p:nvPr/>
        </p:nvCxnSpPr>
        <p:spPr>
          <a:xfrm flipH="1">
            <a:off x="334963" y="1214709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3378A776-4563-1AC2-1F94-DC9A8486C5D0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430A6479-0A3D-0DD9-D9CD-C294AA7EC0C2}"/>
              </a:ext>
            </a:extLst>
          </p:cNvPr>
          <p:cNvCxnSpPr>
            <a:cxnSpLocks/>
          </p:cNvCxnSpPr>
          <p:nvPr/>
        </p:nvCxnSpPr>
        <p:spPr>
          <a:xfrm flipH="1">
            <a:off x="3155182" y="553707"/>
            <a:ext cx="870185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>
            <a:extLst>
              <a:ext uri="{FF2B5EF4-FFF2-40B4-BE49-F238E27FC236}">
                <a16:creationId xmlns:a16="http://schemas.microsoft.com/office/drawing/2014/main" id="{952253FD-5775-84E6-831B-36C2CE97B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2387" y="2262796"/>
            <a:ext cx="3054559" cy="27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58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2308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900" dirty="0">
                <a:solidFill>
                  <a:prstClr val="black"/>
                </a:solidFill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Sorensen, K. et al. Nutrients 2021, 13, 935 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326A811D-FAE1-A42C-0141-CC3E0F99B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208908"/>
              </p:ext>
            </p:extLst>
          </p:nvPr>
        </p:nvGraphicFramePr>
        <p:xfrm>
          <a:off x="334961" y="2197071"/>
          <a:ext cx="11522070" cy="37044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{69012ECD-51FC-41F1-AA8D-1B2483CD663E}</a:tableStyleId>
              </a:tblPr>
              <a:tblGrid>
                <a:gridCol w="1738388">
                  <a:extLst>
                    <a:ext uri="{9D8B030D-6E8A-4147-A177-3AD203B41FA5}">
                      <a16:colId xmlns:a16="http://schemas.microsoft.com/office/drawing/2014/main" val="3101745774"/>
                    </a:ext>
                  </a:extLst>
                </a:gridCol>
                <a:gridCol w="2998381">
                  <a:extLst>
                    <a:ext uri="{9D8B030D-6E8A-4147-A177-3AD203B41FA5}">
                      <a16:colId xmlns:a16="http://schemas.microsoft.com/office/drawing/2014/main" val="2070532961"/>
                    </a:ext>
                  </a:extLst>
                </a:gridCol>
                <a:gridCol w="6785301">
                  <a:extLst>
                    <a:ext uri="{9D8B030D-6E8A-4147-A177-3AD203B41FA5}">
                      <a16:colId xmlns:a16="http://schemas.microsoft.com/office/drawing/2014/main" val="2961206430"/>
                    </a:ext>
                  </a:extLst>
                </a:gridCol>
              </a:tblGrid>
              <a:tr h="331596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err="1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Lead</a:t>
                      </a: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 Author</a:t>
                      </a:r>
                    </a:p>
                    <a:p>
                      <a:pPr algn="ctr"/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(</a:t>
                      </a:r>
                      <a:r>
                        <a:rPr lang="pl-PL" sz="1400" b="0" dirty="0" err="1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Date</a:t>
                      </a: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bg1"/>
                          </a:solidFill>
                          <a:latin typeface="Gotham Bold" pitchFamily="50" charset="0"/>
                          <a:ea typeface="+mn-ea"/>
                          <a:cs typeface="+mn-cs"/>
                        </a:rPr>
                        <a:t>Odds ratio</a:t>
                      </a: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p-Value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78882"/>
                  </a:ext>
                </a:extLst>
              </a:tr>
              <a:tr h="408941">
                <a:tc>
                  <a:txBody>
                    <a:bodyPr/>
                    <a:lstStyle/>
                    <a:p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Burks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(2015)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72000" marB="72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Systemic antibacterial and functional GI medication use included as exploratory outcome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72000" marB="72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Results AAF-Syn vs. AAF, 16-week event rates: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Systemic antibacterial use: 17% vs. 34%, p = 0.049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- Amoxicillin use: 9% vs. 32%, p = 0.004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Functional GI medication use: 4% vs. 18%, p = 0.029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72000" marB="72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8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Candy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(2018)</a:t>
                      </a:r>
                      <a:br>
                        <a:rPr lang="pl-PL" sz="1400" kern="1200" baseline="30000" dirty="0">
                          <a:solidFill>
                            <a:schemeClr val="tx1"/>
                          </a:solidFill>
                          <a:latin typeface="Gotham Light" pitchFamily="50" charset="0"/>
                          <a:ea typeface="+mn-ea"/>
                          <a:cs typeface="+mn-cs"/>
                        </a:rPr>
                      </a:br>
                      <a:r>
                        <a:rPr lang="pl-PL" sz="1400" kern="1200" baseline="0" dirty="0">
                          <a:solidFill>
                            <a:schemeClr val="tx1"/>
                          </a:solidFill>
                          <a:latin typeface="Gotham Light" pitchFamily="50" charset="0"/>
                          <a:ea typeface="+mn-ea"/>
                          <a:cs typeface="+mn-cs"/>
                        </a:rPr>
                        <a:t>ASSIGN </a:t>
                      </a:r>
                      <a:r>
                        <a:rPr lang="pl-PL" sz="1400" kern="1200" baseline="0" dirty="0" err="1">
                          <a:solidFill>
                            <a:schemeClr val="tx1"/>
                          </a:solidFill>
                          <a:latin typeface="Gotham Light" pitchFamily="50" charset="0"/>
                          <a:ea typeface="+mn-ea"/>
                          <a:cs typeface="+mn-cs"/>
                        </a:rPr>
                        <a:t>study</a:t>
                      </a:r>
                      <a:endParaRPr lang="pl-PL" sz="1400" kern="1200" baseline="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72000" marB="72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Systemic anti-infective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latin typeface="Gotham Light" pitchFamily="50" charset="0"/>
                        </a:rPr>
                        <a:t>&amp; concomitant medication use included as exploratory outcome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72000" marB="72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Gotham Light" pitchFamily="50" charset="0"/>
                        </a:rPr>
                        <a:t>Results AAF-Syn vs. AAF, 8-week event rates:</a:t>
                      </a:r>
                    </a:p>
                    <a:p>
                      <a:pPr algn="l"/>
                      <a:r>
                        <a:rPr lang="en-US" sz="1400" dirty="0">
                          <a:latin typeface="Gotham Light" pitchFamily="50" charset="0"/>
                        </a:rPr>
                        <a:t>Overall concomitant medication use: 60% vs. 78% †, p = 0.117</a:t>
                      </a:r>
                    </a:p>
                    <a:p>
                      <a:pPr algn="l"/>
                      <a:r>
                        <a:rPr lang="en-US" sz="1400" dirty="0">
                          <a:latin typeface="Gotham Light" pitchFamily="50" charset="0"/>
                        </a:rPr>
                        <a:t>- Systemic anti-infectives use: 9% vs. 33% †, p = 0.018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72000" marB="72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31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Fox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(2019)</a:t>
                      </a:r>
                      <a:br>
                        <a:rPr lang="pl-PL" sz="1400" kern="1200" baseline="30000" dirty="0">
                          <a:solidFill>
                            <a:schemeClr val="tx1"/>
                          </a:solidFill>
                          <a:latin typeface="Gotham Light" pitchFamily="50" charset="0"/>
                          <a:ea typeface="+mn-ea"/>
                          <a:cs typeface="+mn-cs"/>
                        </a:rPr>
                      </a:br>
                      <a:r>
                        <a:rPr lang="pl-PL" sz="1400" kern="1200" baseline="0" dirty="0">
                          <a:solidFill>
                            <a:schemeClr val="tx1"/>
                          </a:solidFill>
                          <a:latin typeface="Gotham Light" pitchFamily="50" charset="0"/>
                          <a:ea typeface="+mn-ea"/>
                          <a:cs typeface="+mn-cs"/>
                        </a:rPr>
                        <a:t>ASSIGN </a:t>
                      </a:r>
                      <a:r>
                        <a:rPr lang="pl-PL" sz="1400" kern="1200" baseline="0" dirty="0" err="1">
                          <a:solidFill>
                            <a:schemeClr val="tx1"/>
                          </a:solidFill>
                          <a:latin typeface="Gotham Light" pitchFamily="50" charset="0"/>
                          <a:ea typeface="+mn-ea"/>
                          <a:cs typeface="+mn-cs"/>
                        </a:rPr>
                        <a:t>study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72000" marB="72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Concomitant medication use included as exploratory outcome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72000" marB="72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Results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AAF-Syn vs. AAF, 26-week event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rates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:</a:t>
                      </a:r>
                    </a:p>
                    <a:p>
                      <a:pPr algn="l"/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Overall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concomitant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medication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use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: 71% vs. 83%, p = 0.39</a:t>
                      </a:r>
                    </a:p>
                    <a:p>
                      <a:pPr algn="l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Dermatological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use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: 17% vs. 46%, p = 0.019</a:t>
                      </a:r>
                    </a:p>
                    <a:p>
                      <a:pPr algn="l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Antifungal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use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: 0% vs. 14%, p = 0.054</a:t>
                      </a:r>
                    </a:p>
                    <a:p>
                      <a:pPr algn="l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Emollients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&amp;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protectives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use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: 6% vs. 29%, p = 0.023</a:t>
                      </a:r>
                    </a:p>
                    <a:p>
                      <a:pPr algn="l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Antibiotics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use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§: 17% vs. 31%, no p-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value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72000" marB="72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08254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DBB60425-D351-ED3F-B660-D6645D3A802F}"/>
              </a:ext>
            </a:extLst>
          </p:cNvPr>
          <p:cNvSpPr txBox="1"/>
          <p:nvPr/>
        </p:nvSpPr>
        <p:spPr>
          <a:xfrm>
            <a:off x="334961" y="1590007"/>
            <a:ext cx="11522070" cy="522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pl-PL" kern="0" dirty="0">
                <a:latin typeface="Gotham Bold" pitchFamily="50" charset="0"/>
                <a:cs typeface="Arial" pitchFamily="34" charset="0"/>
              </a:rPr>
              <a:t>Indywidualne wyniki publikacji odsetka niemowląt otrzymujących leki w grupie AAF-Syn </a:t>
            </a:r>
            <a:br>
              <a:rPr lang="pl-PL" kern="0" dirty="0">
                <a:latin typeface="Gotham Bold" pitchFamily="50" charset="0"/>
                <a:cs typeface="Arial" pitchFamily="34" charset="0"/>
              </a:rPr>
            </a:br>
            <a:r>
              <a:rPr lang="pl-PL" kern="0" dirty="0">
                <a:latin typeface="Gotham Bold" pitchFamily="50" charset="0"/>
                <a:cs typeface="Arial" pitchFamily="34" charset="0"/>
              </a:rPr>
              <a:t>w porównaniu z grupą AAF.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4D9898-A57A-06CD-D70B-156D7111E8AC}"/>
              </a:ext>
            </a:extLst>
          </p:cNvPr>
          <p:cNvSpPr txBox="1"/>
          <p:nvPr/>
        </p:nvSpPr>
        <p:spPr>
          <a:xfrm>
            <a:off x="428626" y="345376"/>
            <a:ext cx="11599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Metaanaliza: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AAF z synbiotykiem zmniejsza stosowanie leków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D66EEF5-ABF2-9F71-33E5-723F13838461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0" cy="1373076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FB060BE3-6234-24D9-F213-AA826332D84E}"/>
              </a:ext>
            </a:extLst>
          </p:cNvPr>
          <p:cNvCxnSpPr>
            <a:cxnSpLocks/>
          </p:cNvCxnSpPr>
          <p:nvPr/>
        </p:nvCxnSpPr>
        <p:spPr>
          <a:xfrm flipH="1">
            <a:off x="334963" y="1214709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3378A776-4563-1AC2-1F94-DC9A8486C5D0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430A6479-0A3D-0DD9-D9CD-C294AA7EC0C2}"/>
              </a:ext>
            </a:extLst>
          </p:cNvPr>
          <p:cNvCxnSpPr>
            <a:cxnSpLocks/>
          </p:cNvCxnSpPr>
          <p:nvPr/>
        </p:nvCxnSpPr>
        <p:spPr>
          <a:xfrm flipH="1">
            <a:off x="3155182" y="553707"/>
            <a:ext cx="870185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C9F3BA9-7E78-D8D0-18F9-705B92318BBD}"/>
              </a:ext>
            </a:extLst>
          </p:cNvPr>
          <p:cNvSpPr txBox="1"/>
          <p:nvPr/>
        </p:nvSpPr>
        <p:spPr>
          <a:xfrm>
            <a:off x="334964" y="5924949"/>
            <a:ext cx="1152207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AAF-Syn: amino acid formula with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synbiotics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. AAF: amino acid formula. GI: Gastrointestinal. † Percentage calculated due to error in study table. ‡ Data from Fox (2019) is inclusive of data from Candy (2018) as a 26 week follow up. </a:t>
            </a:r>
            <a:b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§ Calculated from reported size of sub-groups that did not take systemic antibiotics as a proportion of the total size of each group.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Light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56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A645D8-839D-3AD5-6E15-A692C4794041}"/>
              </a:ext>
            </a:extLst>
          </p:cNvPr>
          <p:cNvSpPr txBox="1">
            <a:spLocks/>
          </p:cNvSpPr>
          <p:nvPr/>
        </p:nvSpPr>
        <p:spPr>
          <a:xfrm>
            <a:off x="517227" y="1562878"/>
            <a:ext cx="11339811" cy="3897130"/>
          </a:xfrm>
          <a:prstGeom prst="rect">
            <a:avLst/>
          </a:prstGeom>
          <a:noFill/>
          <a:ln w="38100">
            <a:noFill/>
          </a:ln>
        </p:spPr>
        <p:txBody>
          <a:bodyPr wrap="square" lIns="576000" tIns="360000" rIns="252000" bIns="360000" anchor="t">
            <a:sp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buNone/>
              <a:defRPr lang="pl-PL" sz="1693" b="0" strike="noStrike" kern="1200" spc="-1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pl-PL" sz="16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Badania RWE (Real World </a:t>
            </a:r>
            <a:r>
              <a:rPr lang="pl-PL" sz="1600" kern="0" dirty="0" err="1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Evidence</a:t>
            </a:r>
            <a:r>
              <a:rPr lang="pl-PL" sz="16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) stanowią uzupełnienie danych z badań klinicznych. Potwierdziły one wyniki badań klinicznych.</a:t>
            </a:r>
          </a:p>
          <a:p>
            <a:pPr>
              <a:lnSpc>
                <a:spcPct val="130000"/>
              </a:lnSpc>
            </a:pPr>
            <a:r>
              <a:rPr lang="pl-PL" sz="16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Zastosowanie AAF-</a:t>
            </a:r>
            <a:r>
              <a:rPr lang="pl-PL" sz="1600" kern="0" dirty="0" err="1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Syneo</a:t>
            </a:r>
            <a:r>
              <a:rPr lang="pl-PL" sz="16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 vs. AAF wiązało się z:</a:t>
            </a:r>
          </a:p>
          <a:p>
            <a:pPr>
              <a:lnSpc>
                <a:spcPct val="130000"/>
              </a:lnSpc>
            </a:pPr>
            <a:r>
              <a:rPr lang="pl-PL" sz="16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- mniejszą liczbą objawów (37%, p &lt; 0,001), </a:t>
            </a:r>
          </a:p>
          <a:p>
            <a:pPr>
              <a:lnSpc>
                <a:spcPct val="130000"/>
              </a:lnSpc>
            </a:pPr>
            <a:r>
              <a:rPr lang="pl-PL" sz="16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- mniejszą liczbą infekcji (35%, p &lt; 0,001), </a:t>
            </a:r>
          </a:p>
          <a:p>
            <a:pPr>
              <a:lnSpc>
                <a:spcPct val="130000"/>
              </a:lnSpc>
            </a:pPr>
            <a:r>
              <a:rPr lang="pl-PL" sz="16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- redukcją przyjmowania leków na receptę (19%, p &lt; 0,001) </a:t>
            </a:r>
          </a:p>
          <a:p>
            <a:pPr>
              <a:lnSpc>
                <a:spcPct val="130000"/>
              </a:lnSpc>
            </a:pPr>
            <a:r>
              <a:rPr lang="pl-PL" sz="16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- rzadszymi kontaktami z opieką zdrowotną (18%, p = 0,15).</a:t>
            </a:r>
          </a:p>
          <a:p>
            <a:pPr>
              <a:lnSpc>
                <a:spcPct val="130000"/>
              </a:lnSpc>
            </a:pPr>
            <a:r>
              <a:rPr lang="pl-PL" sz="16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- większym prawdopodobieństwem ustąpienia objawów (p&lt;0,001)</a:t>
            </a:r>
          </a:p>
          <a:p>
            <a:pPr>
              <a:lnSpc>
                <a:spcPct val="130000"/>
              </a:lnSpc>
            </a:pPr>
            <a:r>
              <a:rPr lang="pl-PL" sz="1600" kern="0" dirty="0">
                <a:solidFill>
                  <a:srgbClr val="662D91"/>
                </a:solidFill>
                <a:latin typeface="Gotham Bold" pitchFamily="50" charset="0"/>
                <a:cs typeface="Arial" pitchFamily="34" charset="0"/>
              </a:rPr>
              <a:t>Na ich podstawie można wnioskować o efektywności terapii w warunkach rzeczywistej praktyki klinicznej.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5B80BB9-F190-75C0-E33D-3500FF0D3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069" y="2015897"/>
            <a:ext cx="174756" cy="165132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B5D137EF-9EE1-115D-2747-CD66F98FB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069" y="4528562"/>
            <a:ext cx="174756" cy="16513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8BAD7EA-6ACF-C37A-A3F6-04748A899AD2}"/>
              </a:ext>
            </a:extLst>
          </p:cNvPr>
          <p:cNvSpPr txBox="1"/>
          <p:nvPr/>
        </p:nvSpPr>
        <p:spPr>
          <a:xfrm>
            <a:off x="577516" y="6358471"/>
            <a:ext cx="11522074" cy="2308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900" dirty="0"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Sorensen K. at al., Nutrients 2021, 13, 2205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6E9FD91-8058-CC63-F865-AE177A9925F9}"/>
              </a:ext>
            </a:extLst>
          </p:cNvPr>
          <p:cNvSpPr txBox="1"/>
          <p:nvPr/>
        </p:nvSpPr>
        <p:spPr>
          <a:xfrm>
            <a:off x="428626" y="345376"/>
            <a:ext cx="11201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Badania RWE: 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Mieszanka AAF z synbiotykiem przynosi pacjentom z ABMK korzyści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FF19CFD7-AA3C-5A2B-3AC1-F219330BC535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0" cy="1373076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5605C73D-E8E9-967F-C1A1-760CB8C22537}"/>
              </a:ext>
            </a:extLst>
          </p:cNvPr>
          <p:cNvCxnSpPr>
            <a:cxnSpLocks/>
          </p:cNvCxnSpPr>
          <p:nvPr/>
        </p:nvCxnSpPr>
        <p:spPr>
          <a:xfrm flipH="1">
            <a:off x="334963" y="1214709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04718268-B68A-42DA-CB2A-FA395468AABE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EDF20735-A062-BB57-FBFF-BF6B503153FE}"/>
              </a:ext>
            </a:extLst>
          </p:cNvPr>
          <p:cNvCxnSpPr>
            <a:cxnSpLocks/>
          </p:cNvCxnSpPr>
          <p:nvPr/>
        </p:nvCxnSpPr>
        <p:spPr>
          <a:xfrm flipH="1">
            <a:off x="3155182" y="553707"/>
            <a:ext cx="870185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>
            <a:extLst>
              <a:ext uri="{FF2B5EF4-FFF2-40B4-BE49-F238E27FC236}">
                <a16:creationId xmlns:a16="http://schemas.microsoft.com/office/drawing/2014/main" id="{D44B3B66-7F7D-9B56-4688-AAD9BCF74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069" y="2641668"/>
            <a:ext cx="174756" cy="1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47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900" dirty="0">
                <a:solidFill>
                  <a:prstClr val="black"/>
                </a:solidFill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*Dostosowany model regresji proporcjonalnych hazardów </a:t>
            </a:r>
            <a:r>
              <a:rPr lang="pl-PL" sz="900" dirty="0" err="1">
                <a:solidFill>
                  <a:prstClr val="black"/>
                </a:solidFill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Coxa</a:t>
            </a:r>
            <a:endParaRPr lang="pl-PL" sz="900" dirty="0">
              <a:solidFill>
                <a:prstClr val="black"/>
              </a:solidFill>
              <a:latin typeface="Gotham Narrow Light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900" dirty="0">
                <a:solidFill>
                  <a:prstClr val="black"/>
                </a:solidFill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Sorensen K. at al., Nutrients 2021, 13, 2205</a:t>
            </a:r>
            <a:endParaRPr lang="pl-PL" sz="900" dirty="0">
              <a:solidFill>
                <a:prstClr val="black"/>
              </a:solidFill>
              <a:latin typeface="Gotham Narrow Light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7ED5F4D-7550-CBE4-2076-E994AF4FD0EE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BA4D28C-AF2D-256D-D2DD-BCD78F023561}"/>
              </a:ext>
            </a:extLst>
          </p:cNvPr>
          <p:cNvSpPr txBox="1"/>
          <p:nvPr/>
        </p:nvSpPr>
        <p:spPr>
          <a:xfrm>
            <a:off x="428626" y="345376"/>
            <a:ext cx="11409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Badania RWE: 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Mieszanka AAF z synbiotykiem zmniejsza prawdopodobieństwo utrzymania się objawów i stosowania mieszanki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76FE563A-F43A-E787-BE00-E450383439D2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2" cy="170647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229DBA1A-9650-58A5-E09C-A2CFBFE63050}"/>
              </a:ext>
            </a:extLst>
          </p:cNvPr>
          <p:cNvCxnSpPr>
            <a:cxnSpLocks/>
          </p:cNvCxnSpPr>
          <p:nvPr/>
        </p:nvCxnSpPr>
        <p:spPr>
          <a:xfrm flipH="1">
            <a:off x="334961" y="1545705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D1A82E63-EE9E-BADB-C870-53009C920F19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103453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65CCAA0F-2D1A-E262-7C85-50237DFCD52F}"/>
              </a:ext>
            </a:extLst>
          </p:cNvPr>
          <p:cNvCxnSpPr>
            <a:cxnSpLocks/>
          </p:cNvCxnSpPr>
          <p:nvPr/>
        </p:nvCxnSpPr>
        <p:spPr>
          <a:xfrm flipH="1">
            <a:off x="3215473" y="553707"/>
            <a:ext cx="8641565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34BCDC1-1B60-800B-B102-18F39CBA0A92}"/>
              </a:ext>
            </a:extLst>
          </p:cNvPr>
          <p:cNvSpPr txBox="1"/>
          <p:nvPr/>
        </p:nvSpPr>
        <p:spPr>
          <a:xfrm>
            <a:off x="1443614" y="1893269"/>
            <a:ext cx="9304773" cy="522000"/>
          </a:xfrm>
          <a:prstGeom prst="rect">
            <a:avLst/>
          </a:prstGeom>
          <a:solidFill>
            <a:srgbClr val="662D9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Prawdopodobieństwo* utrzymywania się objawów i przepisywanie formuły w czasie.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C2AC296-0879-75C3-A674-2D6795B11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7634" y="2504453"/>
            <a:ext cx="5796733" cy="40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34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F4B4CFA-B8A5-9B96-AA68-665D84277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33"/>
            <a:ext cx="12191999" cy="988466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A645D8-839D-3AD5-6E15-A692C4794041}"/>
              </a:ext>
            </a:extLst>
          </p:cNvPr>
          <p:cNvSpPr txBox="1">
            <a:spLocks/>
          </p:cNvSpPr>
          <p:nvPr/>
        </p:nvSpPr>
        <p:spPr>
          <a:xfrm>
            <a:off x="577516" y="562107"/>
            <a:ext cx="5518485" cy="5733786"/>
          </a:xfrm>
          <a:prstGeom prst="rect">
            <a:avLst/>
          </a:prstGeom>
          <a:solidFill>
            <a:srgbClr val="FFFFFF">
              <a:alpha val="86000"/>
            </a:srgbClr>
          </a:solidFill>
          <a:ln w="38100">
            <a:solidFill>
              <a:schemeClr val="bg1"/>
            </a:solidFill>
          </a:ln>
        </p:spPr>
        <p:txBody>
          <a:bodyPr wrap="square" lIns="576000" tIns="360000" rIns="360000" bIns="360000" anchor="t">
            <a:sp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buNone/>
              <a:defRPr lang="pl-PL" sz="1693" b="0" strike="noStrike" kern="1200" spc="-1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Dzieci z ABMK </a:t>
            </a:r>
            <a:r>
              <a:rPr lang="pl-PL" sz="1800" kern="0" dirty="0">
                <a:solidFill>
                  <a:srgbClr val="662D91"/>
                </a:solidFill>
                <a:latin typeface="Gotham Bold" pitchFamily="50" charset="0"/>
                <a:cs typeface="Arial" pitchFamily="34" charset="0"/>
              </a:rPr>
              <a:t>często chorują</a:t>
            </a: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, stosowane są u nich leki i antybiotyki, </a:t>
            </a:r>
            <a:r>
              <a:rPr lang="pl-PL" sz="1800" kern="0" dirty="0">
                <a:solidFill>
                  <a:srgbClr val="662D91"/>
                </a:solidFill>
                <a:latin typeface="Gotham Bold" pitchFamily="50" charset="0"/>
                <a:cs typeface="Arial" pitchFamily="34" charset="0"/>
              </a:rPr>
              <a:t>ich mikrobiota </a:t>
            </a: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powinna być wspierana.</a:t>
            </a:r>
          </a:p>
          <a:p>
            <a:pPr>
              <a:lnSpc>
                <a:spcPct val="130000"/>
              </a:lnSpc>
            </a:pPr>
            <a:endParaRPr lang="pl-PL" sz="1800" kern="0" dirty="0">
              <a:solidFill>
                <a:srgbClr val="662D91"/>
              </a:solidFill>
              <a:latin typeface="Gotham Book" pitchFamily="50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pl-PL" sz="1800" kern="0" dirty="0">
                <a:solidFill>
                  <a:srgbClr val="662D91"/>
                </a:solidFill>
                <a:latin typeface="Gotham Bold" pitchFamily="50" charset="0"/>
                <a:cs typeface="Arial" pitchFamily="34" charset="0"/>
              </a:rPr>
              <a:t>Uzasadnione jest dodawane modulatorów mikrobioty</a:t>
            </a: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, w tym synbiotyków, do mieszanek dla dzieci </a:t>
            </a:r>
            <a:b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</a:b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z ABMK. </a:t>
            </a:r>
          </a:p>
          <a:p>
            <a:pPr>
              <a:lnSpc>
                <a:spcPct val="130000"/>
              </a:lnSpc>
            </a:pPr>
            <a:endParaRPr lang="pl-PL" sz="1800" kern="0" dirty="0">
              <a:solidFill>
                <a:srgbClr val="662D91"/>
              </a:solidFill>
              <a:latin typeface="Gotham Book" pitchFamily="50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pl-PL" sz="1800" kern="0" dirty="0">
                <a:solidFill>
                  <a:srgbClr val="662D91"/>
                </a:solidFill>
                <a:latin typeface="Gotham Bold" pitchFamily="50" charset="0"/>
                <a:cs typeface="Arial" pitchFamily="34" charset="0"/>
              </a:rPr>
              <a:t>Bezpieczeństwo i skuteczność zastosowania u dzieci mieszanki </a:t>
            </a: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AAF </a:t>
            </a:r>
            <a:b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</a:b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z synbiotykiem (AAF + FOS/FOS </a:t>
            </a:r>
            <a:b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</a:b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i </a:t>
            </a:r>
            <a:r>
              <a:rPr lang="pl-PL" sz="1800" i="1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B. </a:t>
            </a:r>
            <a:r>
              <a:rPr lang="pl-PL" sz="1800" i="1" kern="0" dirty="0" err="1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Breve</a:t>
            </a:r>
            <a:r>
              <a:rPr lang="pl-PL" sz="1800" i="1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 </a:t>
            </a: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M16-V ) zostało potwierdzone </a:t>
            </a:r>
          </a:p>
          <a:p>
            <a:pPr>
              <a:lnSpc>
                <a:spcPct val="130000"/>
              </a:lnSpc>
            </a:pPr>
            <a:r>
              <a:rPr lang="pl-PL" sz="1800" kern="0" dirty="0">
                <a:solidFill>
                  <a:srgbClr val="662D91"/>
                </a:solidFill>
                <a:latin typeface="Gotham Book" pitchFamily="50" charset="0"/>
                <a:cs typeface="Arial" pitchFamily="34" charset="0"/>
              </a:rPr>
              <a:t>w wielu badaniach.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BDEDE788-156B-89C3-2E33-445E801DB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57" y="1024875"/>
            <a:ext cx="174756" cy="165132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5B80BB9-F190-75C0-E33D-3500FF0D3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57" y="2453625"/>
            <a:ext cx="174756" cy="165132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B5D137EF-9EE1-115D-2747-CD66F98FB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57" y="4239243"/>
            <a:ext cx="174756" cy="16513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8F4E323-FF3D-9E68-EA23-85634283F683}"/>
              </a:ext>
            </a:extLst>
          </p:cNvPr>
          <p:cNvSpPr txBox="1"/>
          <p:nvPr/>
        </p:nvSpPr>
        <p:spPr>
          <a:xfrm>
            <a:off x="577516" y="6352267"/>
            <a:ext cx="11522074" cy="46166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200" dirty="0">
                <a:solidFill>
                  <a:srgbClr val="FFFFFF"/>
                </a:solidFill>
              </a:rPr>
              <a:t>Materiał przeznaczony dla osób posiadających kwalifikacje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200" dirty="0">
                <a:solidFill>
                  <a:srgbClr val="FFFFFF"/>
                </a:solidFill>
              </a:rPr>
              <a:t>w dziedzinie medycyny, żywienia lub farmacji.</a:t>
            </a:r>
          </a:p>
        </p:txBody>
      </p:sp>
    </p:spTree>
    <p:extLst>
      <p:ext uri="{BB962C8B-B14F-4D97-AF65-F5344CB8AC3E}">
        <p14:creationId xmlns:p14="http://schemas.microsoft.com/office/powerpoint/2010/main" val="582770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79D10378-5979-0511-BE66-95B99E453D8A}"/>
              </a:ext>
            </a:extLst>
          </p:cNvPr>
          <p:cNvSpPr txBox="1"/>
          <p:nvPr/>
        </p:nvSpPr>
        <p:spPr>
          <a:xfrm>
            <a:off x="428626" y="345376"/>
            <a:ext cx="11409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Kształtowanie prawidłowej mikrobioty jelitowej </a:t>
            </a:r>
            <a:b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</a:b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jest kluczowe dla rozwoju układu odpornościowego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16940F-5CB3-CE9C-7ECB-06C8DC2C2A06}"/>
              </a:ext>
            </a:extLst>
          </p:cNvPr>
          <p:cNvSpPr txBox="1">
            <a:spLocks/>
          </p:cNvSpPr>
          <p:nvPr/>
        </p:nvSpPr>
        <p:spPr>
          <a:xfrm>
            <a:off x="334962" y="1733471"/>
            <a:ext cx="6919947" cy="477915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buNone/>
              <a:defRPr lang="pl-PL" sz="1693" b="0" strike="noStrike" kern="1200" spc="-1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l-PL" sz="1800" kern="0" dirty="0">
                <a:latin typeface="Gotham Light" pitchFamily="50" charset="0"/>
                <a:cs typeface="Arial" pitchFamily="34" charset="0"/>
              </a:rPr>
              <a:t>Podejmowane są starania, aby mikrobiota u dzieci, które nie mogą być karmione naturalnie, w jak największym stopniu przypominała tę obserwowaną u niemowląt karmionych piersią. Jest to szczególnie ważne dla rozwoju układu immunologicznego pacjentów z alergią na białka mleka krowiego, również tych u których stosuje się mieszanki aminokwasowe.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pl-PL" sz="1800" kern="0" dirty="0">
              <a:latin typeface="Gotham Light" pitchFamily="50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latin typeface="Gotham Light" pitchFamily="50" charset="0"/>
              </a:rPr>
              <a:t>W pierwszych latach życia dzieci są w większym stopniu narażone na infekcje, w tym leczone antybiotykami. Mechanizmy obronne organizmu u pacjentów z ABMK są osłabione, dlatego też jest to grupa szczególnie podatna na występowanie infekcji. </a:t>
            </a:r>
          </a:p>
          <a:p>
            <a:pPr>
              <a:lnSpc>
                <a:spcPct val="130000"/>
              </a:lnSpc>
            </a:pPr>
            <a:endParaRPr lang="pl-PL" sz="1800" dirty="0">
              <a:latin typeface="Gotham Light" pitchFamily="50" charset="0"/>
            </a:endParaRP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8905C72B-431B-EA5D-90D1-E6DB311699DC}"/>
              </a:ext>
            </a:extLst>
          </p:cNvPr>
          <p:cNvSpPr/>
          <p:nvPr/>
        </p:nvSpPr>
        <p:spPr>
          <a:xfrm>
            <a:off x="7415666" y="1924540"/>
            <a:ext cx="4441372" cy="444137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AEE034C-B7A8-2402-C5D5-1541FB58D56C}"/>
              </a:ext>
            </a:extLst>
          </p:cNvPr>
          <p:cNvCxnSpPr>
            <a:cxnSpLocks/>
          </p:cNvCxnSpPr>
          <p:nvPr/>
        </p:nvCxnSpPr>
        <p:spPr>
          <a:xfrm>
            <a:off x="334961" y="-160774"/>
            <a:ext cx="0" cy="1395865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7BFF3B0F-0286-CB7F-26CF-AA8902502944}"/>
              </a:ext>
            </a:extLst>
          </p:cNvPr>
          <p:cNvCxnSpPr>
            <a:cxnSpLocks/>
          </p:cNvCxnSpPr>
          <p:nvPr/>
        </p:nvCxnSpPr>
        <p:spPr>
          <a:xfrm flipH="1">
            <a:off x="334961" y="1214473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B2755F0A-298A-E4B0-8AF1-8A23D197A2F2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8557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733B8171-9D14-AB1B-4B51-09C54B4D38C5}"/>
              </a:ext>
            </a:extLst>
          </p:cNvPr>
          <p:cNvCxnSpPr>
            <a:cxnSpLocks/>
          </p:cNvCxnSpPr>
          <p:nvPr/>
        </p:nvCxnSpPr>
        <p:spPr>
          <a:xfrm flipH="1">
            <a:off x="10440237" y="553707"/>
            <a:ext cx="1416801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94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79D10378-5979-0511-BE66-95B99E453D8A}"/>
              </a:ext>
            </a:extLst>
          </p:cNvPr>
          <p:cNvSpPr txBox="1"/>
          <p:nvPr/>
        </p:nvSpPr>
        <p:spPr>
          <a:xfrm>
            <a:off x="428626" y="345376"/>
            <a:ext cx="11409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Badania z wykorzystaniem </a:t>
            </a:r>
            <a:b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</a:b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mieszanki aminokwasowej z synbiotykiem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AEE034C-B7A8-2402-C5D5-1541FB58D56C}"/>
              </a:ext>
            </a:extLst>
          </p:cNvPr>
          <p:cNvCxnSpPr>
            <a:cxnSpLocks/>
          </p:cNvCxnSpPr>
          <p:nvPr/>
        </p:nvCxnSpPr>
        <p:spPr>
          <a:xfrm>
            <a:off x="334961" y="-160774"/>
            <a:ext cx="0" cy="1395865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7BFF3B0F-0286-CB7F-26CF-AA8902502944}"/>
              </a:ext>
            </a:extLst>
          </p:cNvPr>
          <p:cNvCxnSpPr>
            <a:cxnSpLocks/>
          </p:cNvCxnSpPr>
          <p:nvPr/>
        </p:nvCxnSpPr>
        <p:spPr>
          <a:xfrm flipH="1">
            <a:off x="334961" y="1214473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B2755F0A-298A-E4B0-8AF1-8A23D197A2F2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8557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733B8171-9D14-AB1B-4B51-09C54B4D38C5}"/>
              </a:ext>
            </a:extLst>
          </p:cNvPr>
          <p:cNvCxnSpPr>
            <a:cxnSpLocks/>
          </p:cNvCxnSpPr>
          <p:nvPr/>
        </p:nvCxnSpPr>
        <p:spPr>
          <a:xfrm flipH="1">
            <a:off x="5898382" y="553707"/>
            <a:ext cx="595865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Harvey, B.M., et al.,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Pediatr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. Res. 2013, 75, 343–351.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Burks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, et al.,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Pediatr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Allergy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Immunol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. 2015, 26, 316–322. Candy,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D.C.A.,et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al.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Pediatr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. Res. 2018, 83, 677–686. Fox, A.T.; ASSIGN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Study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Group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;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Clin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Transl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Allergy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2019, 9, 5.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Chatchatee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 J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Allergy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Clin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Immunol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. 2022 Feb;149(2):650-658,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Sorensen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K.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at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al.,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Nutrients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2021, 13, 935, 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Sorensen K. at al., Nutrients 2021, 13, 2205</a:t>
            </a:r>
            <a:endParaRPr kumimoji="0" lang="pl-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Light" pitchFamily="50" charset="0"/>
            </a:endParaRPr>
          </a:p>
        </p:txBody>
      </p:sp>
      <p:graphicFrame>
        <p:nvGraphicFramePr>
          <p:cNvPr id="4" name="Tabela 2">
            <a:extLst>
              <a:ext uri="{FF2B5EF4-FFF2-40B4-BE49-F238E27FC236}">
                <a16:creationId xmlns:a16="http://schemas.microsoft.com/office/drawing/2014/main" id="{B1CD03C9-8F7E-2F31-543F-85F4DF53E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371368"/>
              </p:ext>
            </p:extLst>
          </p:nvPr>
        </p:nvGraphicFramePr>
        <p:xfrm>
          <a:off x="334961" y="1736725"/>
          <a:ext cx="11503024" cy="411988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{69012ECD-51FC-41F1-AA8D-1B2483CD663E}</a:tableStyleId>
              </a:tblPr>
              <a:tblGrid>
                <a:gridCol w="2287022">
                  <a:extLst>
                    <a:ext uri="{9D8B030D-6E8A-4147-A177-3AD203B41FA5}">
                      <a16:colId xmlns:a16="http://schemas.microsoft.com/office/drawing/2014/main" val="3101745774"/>
                    </a:ext>
                  </a:extLst>
                </a:gridCol>
                <a:gridCol w="3466785">
                  <a:extLst>
                    <a:ext uri="{9D8B030D-6E8A-4147-A177-3AD203B41FA5}">
                      <a16:colId xmlns:a16="http://schemas.microsoft.com/office/drawing/2014/main" val="2070532961"/>
                    </a:ext>
                  </a:extLst>
                </a:gridCol>
                <a:gridCol w="3088183">
                  <a:extLst>
                    <a:ext uri="{9D8B030D-6E8A-4147-A177-3AD203B41FA5}">
                      <a16:colId xmlns:a16="http://schemas.microsoft.com/office/drawing/2014/main" val="2437955143"/>
                    </a:ext>
                  </a:extLst>
                </a:gridCol>
                <a:gridCol w="2661034">
                  <a:extLst>
                    <a:ext uri="{9D8B030D-6E8A-4147-A177-3AD203B41FA5}">
                      <a16:colId xmlns:a16="http://schemas.microsoft.com/office/drawing/2014/main" val="2961206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Badanie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>
                          <a:latin typeface="Gotham Bold" pitchFamily="50" charset="0"/>
                        </a:rPr>
                        <a:t>Interwencja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>
                          <a:latin typeface="Gotham Bold" pitchFamily="50" charset="0"/>
                        </a:rPr>
                        <a:t>Cel badania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>
                          <a:latin typeface="Gotham Bold" pitchFamily="50" charset="0"/>
                        </a:rPr>
                        <a:t>Grupy badane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876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Harvey, 2014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</a:t>
                      </a:r>
                    </a:p>
                    <a:p>
                      <a:pPr marL="144000" indent="-144000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 z FOS/FOS i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B.breve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M-16 V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Wzrost, tolerancja i bezpieczeństwo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115 zdrowych niemowląt</a:t>
                      </a:r>
                    </a:p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30 niemowląt z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IgE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-zależną ABMK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8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Burks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, 2015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</a:t>
                      </a: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 z FOS/FOS/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pAOS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i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B.breve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M-16 V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Profil mikrobioty i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hipoalergenność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110 niemowląt z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IgE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-zależną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lub  z IgE-niezależną ABMK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31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ASSIGN STUDY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Candy, 2018; Fox, 2019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</a:t>
                      </a: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 z FOS/FOS i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B.breve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M-16 V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Profil mikrobioty i charakterystyka stolca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122 niemowlęta z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IgE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-niezależną ABMK i grupa referencyjna zdrowych niemowląt  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02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PRESTO STUDY</a:t>
                      </a:r>
                    </a:p>
                    <a:p>
                      <a:r>
                        <a:rPr lang="pl-PL" sz="1400" b="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Chatchatee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, 2022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</a:t>
                      </a: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 z FOS/FOS i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B.breve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M-16 V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Nabywanie tolerancji na mleko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i występowanie alergii w przyszłości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169 niemowląt z IgE-zależną ABMK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494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otham Light" pitchFamily="50" charset="0"/>
                          <a:ea typeface="+mn-ea"/>
                          <a:cs typeface="+mn-cs"/>
                        </a:rPr>
                        <a:t>Sorensen</a:t>
                      </a: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otham Light" pitchFamily="50" charset="0"/>
                          <a:ea typeface="+mn-ea"/>
                          <a:cs typeface="+mn-cs"/>
                        </a:rPr>
                        <a:t> 2021, 13, 935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</a:t>
                      </a: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 z FOS/FOS i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B.breve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M-16 V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Skuteczność terapii, wstępowanie infekcji, stosowanie leków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Metaanaliza badań klinicznych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13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otham Light" pitchFamily="50" charset="0"/>
                          <a:ea typeface="+mn-ea"/>
                          <a:cs typeface="+mn-cs"/>
                        </a:rPr>
                        <a:t>Sorensen</a:t>
                      </a: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otham Light" pitchFamily="50" charset="0"/>
                          <a:ea typeface="+mn-ea"/>
                          <a:cs typeface="+mn-cs"/>
                        </a:rPr>
                        <a:t> 2021, 13, 2205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</a:t>
                      </a: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AAF z FOS/FOS i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B.breve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M-16 V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Skuteczność terapii, wstępowanie infekcji, stosowanie leków</a:t>
                      </a: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Badanie Real World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Evidence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08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96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79D10378-5979-0511-BE66-95B99E453D8A}"/>
              </a:ext>
            </a:extLst>
          </p:cNvPr>
          <p:cNvSpPr txBox="1"/>
          <p:nvPr/>
        </p:nvSpPr>
        <p:spPr>
          <a:xfrm>
            <a:off x="428626" y="345376"/>
            <a:ext cx="11409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Badania kliniczne: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mieszanka AAF z synbiotykiem przywraca równowagę </a:t>
            </a:r>
            <a:br>
              <a:rPr kumimoji="0" lang="pl-PL" sz="2400" i="0" u="none" strike="noStrike" kern="1200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</a:br>
            <a:r>
              <a:rPr kumimoji="0" lang="pl-PL" sz="2400" i="0" u="none" strike="noStrike" kern="1200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mikrobioty jelitowej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AEE034C-B7A8-2402-C5D5-1541FB58D56C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2" cy="170647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7BFF3B0F-0286-CB7F-26CF-AA8902502944}"/>
              </a:ext>
            </a:extLst>
          </p:cNvPr>
          <p:cNvCxnSpPr>
            <a:cxnSpLocks/>
          </p:cNvCxnSpPr>
          <p:nvPr/>
        </p:nvCxnSpPr>
        <p:spPr>
          <a:xfrm flipH="1">
            <a:off x="334961" y="1545705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B2755F0A-298A-E4B0-8AF1-8A23D197A2F2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103453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733B8171-9D14-AB1B-4B51-09C54B4D38C5}"/>
              </a:ext>
            </a:extLst>
          </p:cNvPr>
          <p:cNvCxnSpPr>
            <a:cxnSpLocks/>
          </p:cNvCxnSpPr>
          <p:nvPr/>
        </p:nvCxnSpPr>
        <p:spPr>
          <a:xfrm flipH="1">
            <a:off x="4160018" y="553707"/>
            <a:ext cx="7697020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Chatchatee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P, et al. J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Allergy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Clin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Immunol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. 2022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Feb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; 149(2): 650–658.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FBF2111-6B11-07CE-C61B-F602A49A101A}"/>
              </a:ext>
            </a:extLst>
          </p:cNvPr>
          <p:cNvSpPr txBox="1"/>
          <p:nvPr/>
        </p:nvSpPr>
        <p:spPr>
          <a:xfrm>
            <a:off x="334961" y="2074585"/>
            <a:ext cx="5431519" cy="523220"/>
          </a:xfrm>
          <a:prstGeom prst="rect">
            <a:avLst/>
          </a:prstGeom>
          <a:solidFill>
            <a:srgbClr val="662D9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Odsetek </a:t>
            </a:r>
            <a:r>
              <a:rPr lang="pl-PL" sz="1400" kern="0" dirty="0" err="1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bifidobakterii</a:t>
            </a:r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 w 0, 6 i 12 miesiącu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449FAB5-54AF-B8B5-685E-0B4F3C5D444D}"/>
              </a:ext>
            </a:extLst>
          </p:cNvPr>
          <p:cNvSpPr txBox="1"/>
          <p:nvPr/>
        </p:nvSpPr>
        <p:spPr>
          <a:xfrm>
            <a:off x="6425518" y="2074585"/>
            <a:ext cx="5431519" cy="523220"/>
          </a:xfrm>
          <a:prstGeom prst="rect">
            <a:avLst/>
          </a:prstGeom>
          <a:solidFill>
            <a:srgbClr val="662D9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Odsetek </a:t>
            </a:r>
            <a:r>
              <a:rPr lang="pl-PL" sz="1400" kern="0" dirty="0" err="1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Eubacterium</a:t>
            </a:r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 </a:t>
            </a:r>
            <a:r>
              <a:rPr lang="pl-PL" sz="1400" kern="0" dirty="0" err="1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rectale</a:t>
            </a:r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 </a:t>
            </a:r>
            <a:b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</a:br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i Clostridium </a:t>
            </a:r>
            <a:r>
              <a:rPr lang="pl-PL" sz="1400" kern="0" dirty="0" err="1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coccoides</a:t>
            </a:r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 w 0, 6 i 12 miesiącu</a:t>
            </a:r>
          </a:p>
        </p:txBody>
      </p:sp>
      <p:pic>
        <p:nvPicPr>
          <p:cNvPr id="13" name="Obraz 12" descr="Obraz zawierający zrzut ekranu, ciemność, design&#10;&#10;Opis wygenerowany automatycznie">
            <a:extLst>
              <a:ext uri="{FF2B5EF4-FFF2-40B4-BE49-F238E27FC236}">
                <a16:creationId xmlns:a16="http://schemas.microsoft.com/office/drawing/2014/main" id="{ADBD1F37-0824-37AF-C3D3-E97C89EB8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3676" r="45546" b="78477"/>
          <a:stretch/>
        </p:blipFill>
        <p:spPr>
          <a:xfrm>
            <a:off x="224419" y="2984990"/>
            <a:ext cx="5779700" cy="3118574"/>
          </a:xfrm>
          <a:prstGeom prst="rect">
            <a:avLst/>
          </a:prstGeom>
        </p:spPr>
      </p:pic>
      <p:pic>
        <p:nvPicPr>
          <p:cNvPr id="15" name="Obraz 14" descr="Obraz zawierający zrzut ekranu, ciemność, czarne&#10;&#10;Opis wygenerowany automatycznie">
            <a:extLst>
              <a:ext uri="{FF2B5EF4-FFF2-40B4-BE49-F238E27FC236}">
                <a16:creationId xmlns:a16="http://schemas.microsoft.com/office/drawing/2014/main" id="{C6E02F7F-74D7-69CF-593F-AF98C4CA2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24803" r="46286" b="56825"/>
          <a:stretch/>
        </p:blipFill>
        <p:spPr>
          <a:xfrm>
            <a:off x="6169282" y="2964894"/>
            <a:ext cx="5687755" cy="3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8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79D10378-5979-0511-BE66-95B99E453D8A}"/>
              </a:ext>
            </a:extLst>
          </p:cNvPr>
          <p:cNvSpPr txBox="1"/>
          <p:nvPr/>
        </p:nvSpPr>
        <p:spPr>
          <a:xfrm>
            <a:off x="428626" y="345376"/>
            <a:ext cx="11409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Badania kliniczne: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mieszanka AAF z synbiotykiem zmniejsza występowanie infekcji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AEE034C-B7A8-2402-C5D5-1541FB58D56C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0" cy="1373076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7BFF3B0F-0286-CB7F-26CF-AA8902502944}"/>
              </a:ext>
            </a:extLst>
          </p:cNvPr>
          <p:cNvCxnSpPr>
            <a:cxnSpLocks/>
          </p:cNvCxnSpPr>
          <p:nvPr/>
        </p:nvCxnSpPr>
        <p:spPr>
          <a:xfrm flipH="1">
            <a:off x="334963" y="1214709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B2755F0A-298A-E4B0-8AF1-8A23D197A2F2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733B8171-9D14-AB1B-4B51-09C54B4D38C5}"/>
              </a:ext>
            </a:extLst>
          </p:cNvPr>
          <p:cNvCxnSpPr>
            <a:cxnSpLocks/>
          </p:cNvCxnSpPr>
          <p:nvPr/>
        </p:nvCxnSpPr>
        <p:spPr>
          <a:xfrm flipH="1">
            <a:off x="4160018" y="553707"/>
            <a:ext cx="7697020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Burks AW,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Pediatr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Allergy Immunol. 2015; 26(4): 316–322. 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2. 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Fox AT, et al. Clin Transl Allergy. 2019; 9(1): 5.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</a:rPr>
              <a:t> 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Chatchatee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P, et al. J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Allergy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Clin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Immunol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. 2022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Feb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; 149(2): 650–658. </a:t>
            </a:r>
            <a:endParaRPr kumimoji="0" lang="pl-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Light" pitchFamily="50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FBF2111-6B11-07CE-C61B-F602A49A101A}"/>
              </a:ext>
            </a:extLst>
          </p:cNvPr>
          <p:cNvSpPr txBox="1"/>
          <p:nvPr/>
        </p:nvSpPr>
        <p:spPr>
          <a:xfrm>
            <a:off x="3380240" y="1668853"/>
            <a:ext cx="5431519" cy="522000"/>
          </a:xfrm>
          <a:prstGeom prst="rect">
            <a:avLst/>
          </a:prstGeom>
          <a:solidFill>
            <a:srgbClr val="662D9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Występowanie infekcji</a:t>
            </a:r>
          </a:p>
        </p:txBody>
      </p:sp>
      <p:pic>
        <p:nvPicPr>
          <p:cNvPr id="2" name="Obraz 1" descr="Obraz zawierający zrzut ekranu, ciemność, czarne, noc&#10;&#10;Opis wygenerowany automatycznie">
            <a:extLst>
              <a:ext uri="{FF2B5EF4-FFF2-40B4-BE49-F238E27FC236}">
                <a16:creationId xmlns:a16="http://schemas.microsoft.com/office/drawing/2014/main" id="{E0BE007F-69EF-CA6A-CA86-3146FA0C7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0" t="49343" r="44061" b="32810"/>
          <a:stretch/>
        </p:blipFill>
        <p:spPr>
          <a:xfrm>
            <a:off x="3222193" y="2131685"/>
            <a:ext cx="7138975" cy="40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97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B2755F0A-298A-E4B0-8AF1-8A23D197A2F2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Burks AW,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Pediatr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Allergy Immunol. 2015; 26(4): 316–322.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2. Candy DCA, et al.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Pediatric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research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. 2018; 83(3): 677–686. </a:t>
            </a:r>
            <a:endParaRPr kumimoji="0" lang="pl-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Light" pitchFamily="50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FBF2111-6B11-07CE-C61B-F602A49A101A}"/>
              </a:ext>
            </a:extLst>
          </p:cNvPr>
          <p:cNvSpPr txBox="1"/>
          <p:nvPr/>
        </p:nvSpPr>
        <p:spPr>
          <a:xfrm>
            <a:off x="3077669" y="1893269"/>
            <a:ext cx="6036661" cy="522000"/>
          </a:xfrm>
          <a:prstGeom prst="rect">
            <a:avLst/>
          </a:prstGeom>
          <a:solidFill>
            <a:srgbClr val="662D9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Stosowanie antybiotyków i leków stosowanych w infekcjach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2909EF1-B2F0-A920-A93B-CA566A5EB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920" y="2655320"/>
            <a:ext cx="6921207" cy="335377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8386868-EE41-0E14-969B-8E55ACBD6FFA}"/>
              </a:ext>
            </a:extLst>
          </p:cNvPr>
          <p:cNvSpPr txBox="1"/>
          <p:nvPr/>
        </p:nvSpPr>
        <p:spPr>
          <a:xfrm>
            <a:off x="428626" y="345376"/>
            <a:ext cx="11409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Badania kliniczne: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mieszanka AAF z synbiotykiem zmniejsza konieczność stosowania leków i antybiotyków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244AEC70-46F2-CB5C-0CB5-B8F353869FD1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2" cy="170647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D538320C-1D58-6E7C-735F-4B4AEE7C46C5}"/>
              </a:ext>
            </a:extLst>
          </p:cNvPr>
          <p:cNvCxnSpPr>
            <a:cxnSpLocks/>
          </p:cNvCxnSpPr>
          <p:nvPr/>
        </p:nvCxnSpPr>
        <p:spPr>
          <a:xfrm flipH="1">
            <a:off x="334961" y="1545705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30C1CFD3-A7C4-6953-B50D-695E9D67A79B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103453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5DC60115-C25E-36E3-2CEA-D811D85FD70E}"/>
              </a:ext>
            </a:extLst>
          </p:cNvPr>
          <p:cNvCxnSpPr>
            <a:cxnSpLocks/>
          </p:cNvCxnSpPr>
          <p:nvPr/>
        </p:nvCxnSpPr>
        <p:spPr>
          <a:xfrm flipH="1">
            <a:off x="4160018" y="553707"/>
            <a:ext cx="7697020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64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B2755F0A-298A-E4B0-8AF1-8A23D197A2F2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1. Fox AT, et al.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Clin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Transl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l-P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Allergy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. 2019; 9(1): 5. 2.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Burks AW,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Pediatr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Allergy Immunol. 2015; 26(4): 316–322.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pl-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Light" pitchFamily="50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FBF2111-6B11-07CE-C61B-F602A49A101A}"/>
              </a:ext>
            </a:extLst>
          </p:cNvPr>
          <p:cNvSpPr txBox="1"/>
          <p:nvPr/>
        </p:nvSpPr>
        <p:spPr>
          <a:xfrm>
            <a:off x="3077669" y="1893269"/>
            <a:ext cx="6036661" cy="522000"/>
          </a:xfrm>
          <a:prstGeom prst="rect">
            <a:avLst/>
          </a:prstGeom>
          <a:solidFill>
            <a:srgbClr val="662D9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pl-PL" sz="1400" kern="0" dirty="0">
                <a:solidFill>
                  <a:schemeClr val="bg1"/>
                </a:solidFill>
                <a:latin typeface="Gotham Bold" pitchFamily="50" charset="0"/>
                <a:cs typeface="Arial" pitchFamily="34" charset="0"/>
              </a:rPr>
              <a:t>Wykorzystanie leków stosowanych w ABMK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2909EF1-B2F0-A920-A93B-CA566A5EB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968" y="2588229"/>
            <a:ext cx="6921207" cy="355762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8386868-EE41-0E14-969B-8E55ACBD6FFA}"/>
              </a:ext>
            </a:extLst>
          </p:cNvPr>
          <p:cNvSpPr txBox="1"/>
          <p:nvPr/>
        </p:nvSpPr>
        <p:spPr>
          <a:xfrm>
            <a:off x="428626" y="345376"/>
            <a:ext cx="11409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Badania kliniczne: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mieszanka AAF z synbiotykiem zmniejsza konieczność wykorzystania leków stosowanych w ABMK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244AEC70-46F2-CB5C-0CB5-B8F353869FD1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2" cy="170647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D538320C-1D58-6E7C-735F-4B4AEE7C46C5}"/>
              </a:ext>
            </a:extLst>
          </p:cNvPr>
          <p:cNvCxnSpPr>
            <a:cxnSpLocks/>
          </p:cNvCxnSpPr>
          <p:nvPr/>
        </p:nvCxnSpPr>
        <p:spPr>
          <a:xfrm flipH="1">
            <a:off x="334961" y="1545705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30C1CFD3-A7C4-6953-B50D-695E9D67A79B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1034539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5DC60115-C25E-36E3-2CEA-D811D85FD70E}"/>
              </a:ext>
            </a:extLst>
          </p:cNvPr>
          <p:cNvCxnSpPr>
            <a:cxnSpLocks/>
          </p:cNvCxnSpPr>
          <p:nvPr/>
        </p:nvCxnSpPr>
        <p:spPr>
          <a:xfrm flipH="1">
            <a:off x="4160018" y="553707"/>
            <a:ext cx="7697020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10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512841"/>
            <a:ext cx="11522074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800" dirty="0">
                <a:solidFill>
                  <a:prstClr val="black"/>
                </a:solidFill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Sorensen, K. et al. Nutrients. 2021, 13, 935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326A811D-FAE1-A42C-0141-CC3E0F99B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270826"/>
              </p:ext>
            </p:extLst>
          </p:nvPr>
        </p:nvGraphicFramePr>
        <p:xfrm>
          <a:off x="334961" y="1865152"/>
          <a:ext cx="11503023" cy="4156234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{69012ECD-51FC-41F1-AA8D-1B2483CD663E}</a:tableStyleId>
              </a:tblPr>
              <a:tblGrid>
                <a:gridCol w="1383307">
                  <a:extLst>
                    <a:ext uri="{9D8B030D-6E8A-4147-A177-3AD203B41FA5}">
                      <a16:colId xmlns:a16="http://schemas.microsoft.com/office/drawing/2014/main" val="3101745774"/>
                    </a:ext>
                  </a:extLst>
                </a:gridCol>
                <a:gridCol w="2240783">
                  <a:extLst>
                    <a:ext uri="{9D8B030D-6E8A-4147-A177-3AD203B41FA5}">
                      <a16:colId xmlns:a16="http://schemas.microsoft.com/office/drawing/2014/main" val="1789268728"/>
                    </a:ext>
                  </a:extLst>
                </a:gridCol>
                <a:gridCol w="803868">
                  <a:extLst>
                    <a:ext uri="{9D8B030D-6E8A-4147-A177-3AD203B41FA5}">
                      <a16:colId xmlns:a16="http://schemas.microsoft.com/office/drawing/2014/main" val="2070532961"/>
                    </a:ext>
                  </a:extLst>
                </a:gridCol>
                <a:gridCol w="803868">
                  <a:extLst>
                    <a:ext uri="{9D8B030D-6E8A-4147-A177-3AD203B41FA5}">
                      <a16:colId xmlns:a16="http://schemas.microsoft.com/office/drawing/2014/main" val="2437955143"/>
                    </a:ext>
                  </a:extLst>
                </a:gridCol>
                <a:gridCol w="1018575">
                  <a:extLst>
                    <a:ext uri="{9D8B030D-6E8A-4147-A177-3AD203B41FA5}">
                      <a16:colId xmlns:a16="http://schemas.microsoft.com/office/drawing/2014/main" val="2655987822"/>
                    </a:ext>
                  </a:extLst>
                </a:gridCol>
                <a:gridCol w="875437">
                  <a:extLst>
                    <a:ext uri="{9D8B030D-6E8A-4147-A177-3AD203B41FA5}">
                      <a16:colId xmlns:a16="http://schemas.microsoft.com/office/drawing/2014/main" val="2775495986"/>
                    </a:ext>
                  </a:extLst>
                </a:gridCol>
                <a:gridCol w="875437">
                  <a:extLst>
                    <a:ext uri="{9D8B030D-6E8A-4147-A177-3AD203B41FA5}">
                      <a16:colId xmlns:a16="http://schemas.microsoft.com/office/drawing/2014/main" val="2388904374"/>
                    </a:ext>
                  </a:extLst>
                </a:gridCol>
                <a:gridCol w="875437">
                  <a:extLst>
                    <a:ext uri="{9D8B030D-6E8A-4147-A177-3AD203B41FA5}">
                      <a16:colId xmlns:a16="http://schemas.microsoft.com/office/drawing/2014/main" val="2563291379"/>
                    </a:ext>
                  </a:extLst>
                </a:gridCol>
                <a:gridCol w="875437">
                  <a:extLst>
                    <a:ext uri="{9D8B030D-6E8A-4147-A177-3AD203B41FA5}">
                      <a16:colId xmlns:a16="http://schemas.microsoft.com/office/drawing/2014/main" val="827778632"/>
                    </a:ext>
                  </a:extLst>
                </a:gridCol>
                <a:gridCol w="875437">
                  <a:extLst>
                    <a:ext uri="{9D8B030D-6E8A-4147-A177-3AD203B41FA5}">
                      <a16:colId xmlns:a16="http://schemas.microsoft.com/office/drawing/2014/main" val="3474661042"/>
                    </a:ext>
                  </a:extLst>
                </a:gridCol>
                <a:gridCol w="875437">
                  <a:extLst>
                    <a:ext uri="{9D8B030D-6E8A-4147-A177-3AD203B41FA5}">
                      <a16:colId xmlns:a16="http://schemas.microsoft.com/office/drawing/2014/main" val="2961206430"/>
                    </a:ext>
                  </a:extLst>
                </a:gridCol>
              </a:tblGrid>
              <a:tr h="307834"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Autor (data)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Populacja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latin typeface="Gotham Bold" pitchFamily="50" charset="0"/>
                        </a:rPr>
                        <a:t>Objawy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600" b="0" dirty="0">
                        <a:latin typeface="Gotham Bold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latin typeface="Gotham Bold" pitchFamily="50" charset="0"/>
                        </a:rPr>
                        <a:t>Infekcje </a:t>
                      </a:r>
                      <a:br>
                        <a:rPr lang="pl-PL" sz="1000" b="0" dirty="0">
                          <a:latin typeface="Gotham Bold" pitchFamily="50" charset="0"/>
                        </a:rPr>
                      </a:br>
                      <a:r>
                        <a:rPr lang="pl-PL" sz="1000" b="0" dirty="0">
                          <a:latin typeface="Gotham Bold" pitchFamily="50" charset="0"/>
                        </a:rPr>
                        <a:t>i hospitalizacje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latin typeface="Gotham Bold" pitchFamily="50" charset="0"/>
                        </a:rPr>
                        <a:t>Użycie leków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600" b="0" dirty="0">
                        <a:latin typeface="Gotham Bold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latin typeface="Gotham Bold" pitchFamily="50" charset="0"/>
                        </a:rPr>
                        <a:t>Mikrobiota jelitowa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b="0" dirty="0" err="1">
                          <a:latin typeface="Gotham Bold" pitchFamily="50" charset="0"/>
                        </a:rPr>
                        <a:t>Charakte-rystyka</a:t>
                      </a:r>
                      <a:r>
                        <a:rPr lang="pl-PL" sz="1000" b="0" dirty="0">
                          <a:latin typeface="Gotham Bold" pitchFamily="50" charset="0"/>
                        </a:rPr>
                        <a:t> stolca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latin typeface="Gotham Bold" pitchFamily="50" charset="0"/>
                        </a:rPr>
                        <a:t>Wzrost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876000"/>
                  </a:ext>
                </a:extLst>
              </a:tr>
              <a:tr h="33159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Objawy alergii †</a:t>
                      </a:r>
                      <a:endParaRPr lang="pl-PL" sz="1000" b="0" dirty="0">
                        <a:latin typeface="Gotham Bold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GI</a:t>
                      </a:r>
                      <a:endParaRPr lang="pl-PL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Oddechowe ‡</a:t>
                      </a:r>
                      <a:endParaRPr lang="pl-PL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Antybiotyki</a:t>
                      </a:r>
                      <a:endParaRPr lang="pl-PL" sz="1000" b="0" dirty="0">
                        <a:latin typeface="Gotham Bold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Inne leki §</a:t>
                      </a:r>
                      <a:endParaRPr lang="pl-PL" sz="100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257828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Harvey (2014)</a:t>
                      </a:r>
                      <a:endParaRPr lang="pl-PL" sz="1000" baseline="300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Niemowlęta z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IgE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-zależnym CMPA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 wieku 0-36 miesięcy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PO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85832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Zdrowe niemowlęta </a:t>
                      </a:r>
                      <a:b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 wieku 3-16 miesięcy #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 algn="ctr">
                        <a:buFont typeface="Arial" panose="020B0604020202020204" pitchFamily="34" charset="0"/>
                        <a:buChar char="•"/>
                      </a:pP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PO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352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Burks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 (2015)</a:t>
                      </a:r>
                      <a:endParaRPr lang="pl-PL" sz="10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Niemowlęta z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IgE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- zależną </a:t>
                      </a:r>
                      <a:b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lub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IgE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-niezależną ABMK </a:t>
                      </a:r>
                      <a:b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 wieku 0-8 miesięcy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aseline="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PO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31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Candy (2018)</a:t>
                      </a:r>
                      <a:endParaRPr lang="pl-PL" sz="10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ASSIGN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study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Niemowlęta z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IgE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-niezależną ABMK w wieku 0-13 miesięcy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PO</a:t>
                      </a:r>
                    </a:p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02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Fox (2019)</a:t>
                      </a:r>
                      <a:endParaRPr lang="pl-PL" sz="10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  <a:p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ASSIGN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study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26-tygodniowa obserwacja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badnia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 Candy (2018)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PO </a:t>
                      </a:r>
                      <a:b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</a:br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 ¶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=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494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Wopereis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 (2019)</a:t>
                      </a:r>
                      <a:endParaRPr lang="pl-PL" sz="10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ASSIGN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study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Analiza sekwencjonowania genów z Candy (2018) i Fox (2019)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 algn="ctr">
                        <a:buFont typeface="Arial" panose="020B0604020202020204" pitchFamily="34" charset="0"/>
                        <a:buChar char="•"/>
                      </a:pP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PO</a:t>
                      </a:r>
                    </a:p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13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Chatchatee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 (2019)</a:t>
                      </a:r>
                      <a:endParaRPr lang="pl-PL" sz="10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PRESTO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study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Niemowląt z potwierdzoną </a:t>
                      </a:r>
                      <a:b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IgE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-zależną ABMK w wieku </a:t>
                      </a:r>
                      <a:b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0-13 miesięcy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 algn="ctr">
                        <a:buFont typeface="Arial" panose="020B0604020202020204" pitchFamily="34" charset="0"/>
                        <a:buChar char="•"/>
                      </a:pP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0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Wopereis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 (2020)</a:t>
                      </a:r>
                      <a:endParaRPr lang="pl-PL" sz="10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PRESTO </a:t>
                      </a: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study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Niemowląt z potwierdzoną </a:t>
                      </a:r>
                      <a:b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0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IgE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-zależną ABMK w wieku </a:t>
                      </a:r>
                      <a:b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0-13 miesięcy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 algn="ctr">
                        <a:buFont typeface="Arial" panose="020B0604020202020204" pitchFamily="34" charset="0"/>
                        <a:buChar char="•"/>
                      </a:pP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PO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otham Narrow Light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491444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DBB60425-D351-ED3F-B660-D6645D3A802F}"/>
              </a:ext>
            </a:extLst>
          </p:cNvPr>
          <p:cNvSpPr txBox="1"/>
          <p:nvPr/>
        </p:nvSpPr>
        <p:spPr>
          <a:xfrm>
            <a:off x="334961" y="1343152"/>
            <a:ext cx="8779369" cy="522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pl-PL" kern="0" dirty="0">
                <a:latin typeface="Gotham Bold" pitchFamily="50" charset="0"/>
                <a:cs typeface="Arial" pitchFamily="34" charset="0"/>
              </a:rPr>
              <a:t>Podsumowanie kluczowych wyników z uwzględnionych publikacji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4D9898-A57A-06CD-D70B-156D7111E8AC}"/>
              </a:ext>
            </a:extLst>
          </p:cNvPr>
          <p:cNvSpPr txBox="1"/>
          <p:nvPr/>
        </p:nvSpPr>
        <p:spPr>
          <a:xfrm>
            <a:off x="428626" y="345376"/>
            <a:ext cx="11599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Metaanaliza: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AAF z synbiotykiem poprzez modulację mikrobioty przynosi korzyści 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D66EEF5-ABF2-9F71-33E5-723F13838461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0" cy="1373076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FB060BE3-6234-24D9-F213-AA826332D84E}"/>
              </a:ext>
            </a:extLst>
          </p:cNvPr>
          <p:cNvCxnSpPr>
            <a:cxnSpLocks/>
          </p:cNvCxnSpPr>
          <p:nvPr/>
        </p:nvCxnSpPr>
        <p:spPr>
          <a:xfrm flipH="1">
            <a:off x="334963" y="1214709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3378A776-4563-1AC2-1F94-DC9A8486C5D0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430A6479-0A3D-0DD9-D9CD-C294AA7EC0C2}"/>
              </a:ext>
            </a:extLst>
          </p:cNvPr>
          <p:cNvCxnSpPr>
            <a:cxnSpLocks/>
          </p:cNvCxnSpPr>
          <p:nvPr/>
        </p:nvCxnSpPr>
        <p:spPr>
          <a:xfrm flipH="1">
            <a:off x="3155182" y="553707"/>
            <a:ext cx="870185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5FD163A-B6B9-5E93-B455-B52DD88DD0B5}"/>
              </a:ext>
            </a:extLst>
          </p:cNvPr>
          <p:cNvSpPr txBox="1"/>
          <p:nvPr/>
        </p:nvSpPr>
        <p:spPr>
          <a:xfrm>
            <a:off x="334964" y="6060684"/>
            <a:ext cx="11522074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900"/>
              </a:lnSpc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ABMK: alergia na białka mleka krowiego; GI: przewód pokarmowy. PO: wynik pierwszorzędowy (PO dla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Chatchatee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 (2019) tolerancja białka mleka krowiego, nieuwzględniona w tym przeglądzie); ✓poprawa AAF-Syn vs. AAF; </a:t>
            </a:r>
            <a:b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✓ ✓znacząca poprawa AAF- Syn vs. AAF; = brak różnicy; puste pola bez symboli wskazują, że wynik nie został zgłoszony. † Atopowe zapalenie skóry/ogólne objawy alergii/odpowiedź na podwójnie ślepą próbę kontrolowaną placebo </a:t>
            </a:r>
            <a:b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‡ Układ oddechowy § leki przeciwgrzybicze/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emolienty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/leki na zaburzenia żołądkowo-jelitowe/nieokreślone towarzyszące  ¶ Podgrupa, która otrzymywała interwencję przez 26 tygodni # Uwzględnione w tabeli dla kompletności, </a:t>
            </a:r>
            <a:b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ale poza zakresem przeglądu, ponieważ uczestnicy nie musieli mieć ABMK</a:t>
            </a: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Light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93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3000"/>
                <a:lumOff val="77000"/>
              </a:schemeClr>
            </a:gs>
            <a:gs pos="70000">
              <a:schemeClr val="bg1">
                <a:lumMod val="94000"/>
                <a:lumOff val="6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699DB3-8DE6-B72B-ED51-572944B88BF8}"/>
              </a:ext>
            </a:extLst>
          </p:cNvPr>
          <p:cNvSpPr txBox="1"/>
          <p:nvPr/>
        </p:nvSpPr>
        <p:spPr>
          <a:xfrm>
            <a:off x="334964" y="6358471"/>
            <a:ext cx="11522074" cy="2308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900" dirty="0">
                <a:solidFill>
                  <a:prstClr val="black"/>
                </a:solidFill>
                <a:latin typeface="Gotham Narrow Light" pitchFamily="50" charset="0"/>
                <a:ea typeface="Calibri" panose="020F0502020204030204" pitchFamily="34" charset="0"/>
                <a:cs typeface="Arial" panose="020B0604020202020204" pitchFamily="34" charset="0"/>
              </a:rPr>
              <a:t>Sorensen, K. et al. Nutrients. 2021, 13, 935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326A811D-FAE1-A42C-0141-CC3E0F99B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89992"/>
              </p:ext>
            </p:extLst>
          </p:nvPr>
        </p:nvGraphicFramePr>
        <p:xfrm>
          <a:off x="334962" y="2430005"/>
          <a:ext cx="8779366" cy="236572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{69012ECD-51FC-41F1-AA8D-1B2483CD663E}</a:tableStyleId>
              </a:tblPr>
              <a:tblGrid>
                <a:gridCol w="975485">
                  <a:extLst>
                    <a:ext uri="{9D8B030D-6E8A-4147-A177-3AD203B41FA5}">
                      <a16:colId xmlns:a16="http://schemas.microsoft.com/office/drawing/2014/main" val="3101745774"/>
                    </a:ext>
                  </a:extLst>
                </a:gridCol>
                <a:gridCol w="1007806">
                  <a:extLst>
                    <a:ext uri="{9D8B030D-6E8A-4147-A177-3AD203B41FA5}">
                      <a16:colId xmlns:a16="http://schemas.microsoft.com/office/drawing/2014/main" val="1789268728"/>
                    </a:ext>
                  </a:extLst>
                </a:gridCol>
                <a:gridCol w="1091773">
                  <a:extLst>
                    <a:ext uri="{9D8B030D-6E8A-4147-A177-3AD203B41FA5}">
                      <a16:colId xmlns:a16="http://schemas.microsoft.com/office/drawing/2014/main" val="2070532961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437955143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655987822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775495986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388904374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563291379"/>
                    </a:ext>
                  </a:extLst>
                </a:gridCol>
                <a:gridCol w="950717">
                  <a:extLst>
                    <a:ext uri="{9D8B030D-6E8A-4147-A177-3AD203B41FA5}">
                      <a16:colId xmlns:a16="http://schemas.microsoft.com/office/drawing/2014/main" val="2961206430"/>
                    </a:ext>
                  </a:extLst>
                </a:gridCol>
              </a:tblGrid>
              <a:tr h="331596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err="1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Lead</a:t>
                      </a: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 Author</a:t>
                      </a:r>
                    </a:p>
                    <a:p>
                      <a:pPr algn="ctr"/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(</a:t>
                      </a:r>
                      <a:r>
                        <a:rPr lang="pl-PL" sz="1400" b="0" dirty="0" err="1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Date</a:t>
                      </a: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dirty="0">
                          <a:solidFill>
                            <a:srgbClr val="662D91"/>
                          </a:solidFill>
                          <a:latin typeface="Gotham Bold" pitchFamily="50" charset="0"/>
                        </a:rPr>
                        <a:t>Time point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bg1"/>
                          </a:solidFill>
                          <a:latin typeface="Gotham Bold" pitchFamily="50" charset="0"/>
                          <a:ea typeface="+mn-ea"/>
                          <a:cs typeface="+mn-cs"/>
                        </a:rPr>
                        <a:t>Difference </a:t>
                      </a:r>
                      <a:br>
                        <a:rPr lang="en-US" sz="1400" b="0" i="0" u="none" strike="noStrike" kern="1200" baseline="0" dirty="0">
                          <a:solidFill>
                            <a:schemeClr val="bg1"/>
                          </a:solidFill>
                          <a:latin typeface="Gotham Bold" pitchFamily="50" charset="0"/>
                          <a:ea typeface="+mn-ea"/>
                          <a:cs typeface="+mn-cs"/>
                        </a:rPr>
                      </a:br>
                      <a:r>
                        <a:rPr lang="en-US" sz="1400" b="0" i="0" u="none" strike="noStrike" kern="1200" baseline="0" dirty="0">
                          <a:solidFill>
                            <a:schemeClr val="bg1"/>
                          </a:solidFill>
                          <a:latin typeface="Gotham Bold" pitchFamily="50" charset="0"/>
                          <a:ea typeface="+mn-ea"/>
                          <a:cs typeface="+mn-cs"/>
                        </a:rPr>
                        <a:t>in means</a:t>
                      </a: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Standard error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err="1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Variance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Gotham Bold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Lower limit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Upper limit</a:t>
                      </a: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Z-Value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p-Value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2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78882"/>
                  </a:ext>
                </a:extLst>
              </a:tr>
              <a:tr h="408941">
                <a:tc>
                  <a:txBody>
                    <a:bodyPr/>
                    <a:lstStyle/>
                    <a:p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Burks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(2015)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16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weeks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38,200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4,687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21,970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29,013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47,387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8,150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0,000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8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Candy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(2018)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8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weeks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  <a:p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25,700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4,290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aseline="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18,407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17,291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34,109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5,990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0,000</a:t>
                      </a:r>
                    </a:p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6350" cap="flat" cmpd="sng" algn="ctr">
                      <a:noFill/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31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Fox </a:t>
                      </a:r>
                      <a:b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</a:b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(2019)</a:t>
                      </a:r>
                      <a:endParaRPr lang="pl-PL" sz="1400" kern="1200" baseline="30000" dirty="0">
                        <a:solidFill>
                          <a:schemeClr val="tx1"/>
                        </a:solidFill>
                        <a:latin typeface="Gotham Light" pitchFamily="50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26 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Gotham Light" pitchFamily="50" charset="0"/>
                        </a:rPr>
                        <a:t>weeks</a:t>
                      </a: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33,650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Gotham Narrow Light" pitchFamily="50" charset="0"/>
                          <a:ea typeface="+mn-ea"/>
                          <a:cs typeface="+mn-cs"/>
                        </a:rPr>
                        <a:t>7,410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54,912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19,126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48,174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4,541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0,000</a:t>
                      </a:r>
                    </a:p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  <a:latin typeface="Gotham Narrow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6350" cap="flat" cmpd="sng" algn="ctr">
                      <a:noFill/>
                      <a:prstDash val="solid"/>
                      <a:miter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0287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pl-PL" sz="14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000" dirty="0">
                        <a:solidFill>
                          <a:schemeClr val="tx1"/>
                        </a:solidFill>
                        <a:latin typeface="Gotham Light" pitchFamily="50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31,746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2,910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8,471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26,041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37,450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10,907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58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latin typeface="Gotham Narrow Light" pitchFamily="50" charset="0"/>
                        </a:rPr>
                        <a:t>0,000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/>
                    </a:lnR>
                    <a:lnT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38B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494878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DBB60425-D351-ED3F-B660-D6645D3A802F}"/>
              </a:ext>
            </a:extLst>
          </p:cNvPr>
          <p:cNvSpPr txBox="1"/>
          <p:nvPr/>
        </p:nvSpPr>
        <p:spPr>
          <a:xfrm>
            <a:off x="334961" y="1908005"/>
            <a:ext cx="8779369" cy="522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r>
              <a:rPr lang="pl-PL" kern="0" dirty="0">
                <a:latin typeface="Gotham Bold" pitchFamily="50" charset="0"/>
                <a:cs typeface="Arial" pitchFamily="34" charset="0"/>
              </a:rPr>
              <a:t>Odsetek gatunków </a:t>
            </a:r>
            <a:r>
              <a:rPr lang="pl-PL" kern="0" dirty="0" err="1">
                <a:latin typeface="Gotham Bold" pitchFamily="50" charset="0"/>
                <a:cs typeface="Arial" pitchFamily="34" charset="0"/>
              </a:rPr>
              <a:t>bifidobakterii</a:t>
            </a:r>
            <a:r>
              <a:rPr lang="pl-PL" kern="0" dirty="0">
                <a:latin typeface="Gotham Bold" pitchFamily="50" charset="0"/>
                <a:cs typeface="Arial" pitchFamily="34" charset="0"/>
              </a:rPr>
              <a:t> w kale w przypadku AAF-Syn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4D9898-A57A-06CD-D70B-156D7111E8AC}"/>
              </a:ext>
            </a:extLst>
          </p:cNvPr>
          <p:cNvSpPr txBox="1"/>
          <p:nvPr/>
        </p:nvSpPr>
        <p:spPr>
          <a:xfrm>
            <a:off x="428626" y="345376"/>
            <a:ext cx="11599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  <a:t>Metaanaliza: </a:t>
            </a:r>
            <a:br>
              <a:rPr kumimoji="0" lang="pl-PL" sz="2400" b="1" i="0" u="none" strike="noStrike" kern="1200" cap="all" spc="7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Light" pitchFamily="50" charset="0"/>
              </a:rPr>
            </a:br>
            <a:r>
              <a:rPr kumimoji="0" lang="pl-PL" sz="2400" i="0" u="none" strike="noStrike" kern="1200" spc="30" normalizeH="0" noProof="0" dirty="0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AAF z synbiotykiem zwiększa odsetek </a:t>
            </a:r>
            <a:r>
              <a:rPr kumimoji="0" lang="pl-PL" sz="2400" i="0" u="none" strike="noStrike" kern="1200" spc="30" normalizeH="0" noProof="0" dirty="0" err="1">
                <a:ln>
                  <a:noFill/>
                </a:ln>
                <a:solidFill>
                  <a:srgbClr val="662D91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Bifidobakterii</a:t>
            </a:r>
            <a:endParaRPr kumimoji="0" lang="pl-PL" sz="2400" i="0" u="none" strike="noStrike" kern="1200" spc="30" normalizeH="0" noProof="0" dirty="0">
              <a:ln>
                <a:noFill/>
              </a:ln>
              <a:solidFill>
                <a:srgbClr val="662D91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D66EEF5-ABF2-9F71-33E5-723F13838461}"/>
              </a:ext>
            </a:extLst>
          </p:cNvPr>
          <p:cNvCxnSpPr>
            <a:cxnSpLocks/>
          </p:cNvCxnSpPr>
          <p:nvPr/>
        </p:nvCxnSpPr>
        <p:spPr>
          <a:xfrm>
            <a:off x="334961" y="-139588"/>
            <a:ext cx="0" cy="1373076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FB060BE3-6234-24D9-F213-AA826332D84E}"/>
              </a:ext>
            </a:extLst>
          </p:cNvPr>
          <p:cNvCxnSpPr>
            <a:cxnSpLocks/>
          </p:cNvCxnSpPr>
          <p:nvPr/>
        </p:nvCxnSpPr>
        <p:spPr>
          <a:xfrm flipH="1">
            <a:off x="334963" y="1214709"/>
            <a:ext cx="1152207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3378A776-4563-1AC2-1F94-DC9A8486C5D0}"/>
              </a:ext>
            </a:extLst>
          </p:cNvPr>
          <p:cNvCxnSpPr>
            <a:cxnSpLocks/>
          </p:cNvCxnSpPr>
          <p:nvPr/>
        </p:nvCxnSpPr>
        <p:spPr>
          <a:xfrm>
            <a:off x="11857038" y="536534"/>
            <a:ext cx="0" cy="696954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430A6479-0A3D-0DD9-D9CD-C294AA7EC0C2}"/>
              </a:ext>
            </a:extLst>
          </p:cNvPr>
          <p:cNvCxnSpPr>
            <a:cxnSpLocks/>
          </p:cNvCxnSpPr>
          <p:nvPr/>
        </p:nvCxnSpPr>
        <p:spPr>
          <a:xfrm flipH="1">
            <a:off x="3155182" y="553707"/>
            <a:ext cx="8701856" cy="0"/>
          </a:xfrm>
          <a:prstGeom prst="line">
            <a:avLst/>
          </a:prstGeom>
          <a:ln w="38100">
            <a:solidFill>
              <a:srgbClr val="A38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Obraz zawierający zrzut ekranu, fioletowy, piksel&#10;&#10;Opis wygenerowany automatycznie">
            <a:extLst>
              <a:ext uri="{FF2B5EF4-FFF2-40B4-BE49-F238E27FC236}">
                <a16:creationId xmlns:a16="http://schemas.microsoft.com/office/drawing/2014/main" id="{952253FD-5775-84E6-831B-36C2CE97B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94" y="2436978"/>
            <a:ext cx="2431811" cy="25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29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1905</Words>
  <Application>Microsoft Office PowerPoint</Application>
  <PresentationFormat>Panoramiczny</PresentationFormat>
  <Paragraphs>314</Paragraphs>
  <Slides>15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5" baseType="lpstr">
      <vt:lpstr>Arial</vt:lpstr>
      <vt:lpstr>Calibri</vt:lpstr>
      <vt:lpstr>Gotham Bold</vt:lpstr>
      <vt:lpstr>Gotham Book</vt:lpstr>
      <vt:lpstr>Gotham Light</vt:lpstr>
      <vt:lpstr>Gotham Narrow Light</vt:lpstr>
      <vt:lpstr>Symbol</vt:lpstr>
      <vt:lpstr>Times New Roman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Danone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SZCZYGLOWSKA Anna</dc:creator>
  <cp:lastModifiedBy>Piotr Machalewski</cp:lastModifiedBy>
  <cp:revision>133</cp:revision>
  <dcterms:created xsi:type="dcterms:W3CDTF">2023-12-14T14:07:48Z</dcterms:created>
  <dcterms:modified xsi:type="dcterms:W3CDTF">2024-06-19T13:04:12Z</dcterms:modified>
</cp:coreProperties>
</file>